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9" r:id="rId2"/>
    <p:sldId id="404" r:id="rId3"/>
    <p:sldId id="393" r:id="rId4"/>
    <p:sldId id="380" r:id="rId5"/>
    <p:sldId id="381" r:id="rId6"/>
    <p:sldId id="394" r:id="rId7"/>
    <p:sldId id="406" r:id="rId8"/>
    <p:sldId id="407" r:id="rId9"/>
    <p:sldId id="403" r:id="rId10"/>
    <p:sldId id="422" r:id="rId11"/>
    <p:sldId id="409" r:id="rId12"/>
    <p:sldId id="410" r:id="rId13"/>
    <p:sldId id="383" r:id="rId14"/>
    <p:sldId id="421" r:id="rId15"/>
    <p:sldId id="412" r:id="rId16"/>
    <p:sldId id="420" r:id="rId17"/>
    <p:sldId id="395" r:id="rId18"/>
    <p:sldId id="389" r:id="rId19"/>
    <p:sldId id="384" r:id="rId20"/>
    <p:sldId id="423" r:id="rId21"/>
    <p:sldId id="397" r:id="rId22"/>
    <p:sldId id="388" r:id="rId23"/>
    <p:sldId id="396" r:id="rId24"/>
  </p:sldIdLst>
  <p:sldSz cx="9144000" cy="6858000" type="screen4x3"/>
  <p:notesSz cx="6858000" cy="9144000"/>
  <p:defaultTex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97D1DD"/>
    <a:srgbClr val="CC9900"/>
    <a:srgbClr val="016F55"/>
    <a:srgbClr val="018163"/>
    <a:srgbClr val="006666"/>
    <a:srgbClr val="FFCC00"/>
    <a:srgbClr val="D2213A"/>
    <a:srgbClr val="1D6B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2364" autoAdjust="0"/>
  </p:normalViewPr>
  <p:slideViewPr>
    <p:cSldViewPr snapToGrid="0">
      <p:cViewPr varScale="1">
        <p:scale>
          <a:sx n="98" d="100"/>
          <a:sy n="98" d="100"/>
        </p:scale>
        <p:origin x="1264" y="80"/>
      </p:cViewPr>
      <p:guideLst>
        <p:guide orient="horz" pos="2160"/>
        <p:guide pos="2880"/>
      </p:guideLst>
    </p:cSldViewPr>
  </p:slideViewPr>
  <p:outlineViewPr>
    <p:cViewPr>
      <p:scale>
        <a:sx n="33" d="100"/>
        <a:sy n="33" d="100"/>
      </p:scale>
      <p:origin x="0" y="30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C899F-C358-4486-9B24-718E2621F810}" type="doc">
      <dgm:prSet loTypeId="urn:microsoft.com/office/officeart/2005/8/layout/chevron1" loCatId="process" qsTypeId="urn:microsoft.com/office/officeart/2005/8/quickstyle/simple1" qsCatId="simple" csTypeId="urn:microsoft.com/office/officeart/2005/8/colors/colorful4" csCatId="colorful" phldr="1"/>
      <dgm:spPr/>
    </dgm:pt>
    <dgm:pt modelId="{012C97BD-D7C4-4C9E-AACC-732DCDF77713}">
      <dgm:prSet phldrT="[文字]" custT="1"/>
      <dgm:spPr>
        <a:solidFill>
          <a:srgbClr val="016F55"/>
        </a:solidFill>
      </dgm:spPr>
      <dgm:t>
        <a:bodyPr/>
        <a:lstStyle/>
        <a:p>
          <a:r>
            <a:rPr lang="zh-TW" altLang="en-US" sz="2000" b="1" dirty="0">
              <a:latin typeface="微軟正黑體" pitchFamily="34" charset="-120"/>
              <a:ea typeface="微軟正黑體" pitchFamily="34" charset="-120"/>
            </a:rPr>
            <a:t>預約</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了解需求</a:t>
          </a:r>
        </a:p>
      </dgm:t>
    </dgm:pt>
    <dgm:pt modelId="{5F1F33CF-4EF7-4D38-9064-9DCFB730ABB8}" type="parTrans" cxnId="{1D9386DD-D7AE-4096-9ADB-1B8550517971}">
      <dgm:prSet/>
      <dgm:spPr/>
      <dgm:t>
        <a:bodyPr/>
        <a:lstStyle/>
        <a:p>
          <a:endParaRPr lang="zh-TW" altLang="en-US"/>
        </a:p>
      </dgm:t>
    </dgm:pt>
    <dgm:pt modelId="{C6932C1A-214E-433F-9FFE-5919281156C4}" type="sibTrans" cxnId="{1D9386DD-D7AE-4096-9ADB-1B8550517971}">
      <dgm:prSet/>
      <dgm:spPr/>
      <dgm:t>
        <a:bodyPr/>
        <a:lstStyle/>
        <a:p>
          <a:endParaRPr lang="zh-TW" altLang="en-US"/>
        </a:p>
      </dgm:t>
    </dgm:pt>
    <dgm:pt modelId="{9499844F-1FD2-4AC0-9034-B4B5704C65B1}">
      <dgm:prSet phldrT="[文字]" custT="1"/>
      <dgm:spPr>
        <a:solidFill>
          <a:srgbClr val="016F55"/>
        </a:solidFill>
      </dgm:spPr>
      <dgm:t>
        <a:bodyPr/>
        <a:lstStyle/>
        <a:p>
          <a:r>
            <a:rPr lang="zh-TW" altLang="en-US" sz="2000" b="1" dirty="0">
              <a:latin typeface="微軟正黑體" pitchFamily="34" charset="-120"/>
              <a:ea typeface="微軟正黑體" pitchFamily="34" charset="-120"/>
            </a:rPr>
            <a:t>現場場勘</a:t>
          </a:r>
        </a:p>
      </dgm:t>
    </dgm:pt>
    <dgm:pt modelId="{32F56158-E021-41B1-84EC-3386FF9DF5AD}" type="parTrans" cxnId="{AC3313FA-29DC-4360-BF73-4C2E32E80C1C}">
      <dgm:prSet/>
      <dgm:spPr/>
      <dgm:t>
        <a:bodyPr/>
        <a:lstStyle/>
        <a:p>
          <a:endParaRPr lang="zh-TW" altLang="en-US"/>
        </a:p>
      </dgm:t>
    </dgm:pt>
    <dgm:pt modelId="{97EF89C1-4419-4939-8300-977A93D1807D}" type="sibTrans" cxnId="{AC3313FA-29DC-4360-BF73-4C2E32E80C1C}">
      <dgm:prSet/>
      <dgm:spPr/>
      <dgm:t>
        <a:bodyPr/>
        <a:lstStyle/>
        <a:p>
          <a:endParaRPr lang="zh-TW" altLang="en-US"/>
        </a:p>
      </dgm:t>
    </dgm:pt>
    <dgm:pt modelId="{5F5BB121-3F36-4740-AA96-95CD31E640D4}">
      <dgm:prSet phldrT="[文字]" custT="1"/>
      <dgm:spPr>
        <a:solidFill>
          <a:srgbClr val="016F55"/>
        </a:solidFill>
      </dgm:spPr>
      <dgm:t>
        <a:bodyPr/>
        <a:lstStyle/>
        <a:p>
          <a:r>
            <a:rPr lang="zh-TW" altLang="en-US" sz="2000" b="1" dirty="0">
              <a:latin typeface="微軟正黑體" pitchFamily="34" charset="-120"/>
              <a:ea typeface="微軟正黑體" pitchFamily="34" charset="-120"/>
            </a:rPr>
            <a:t>估價簽約</a:t>
          </a:r>
        </a:p>
      </dgm:t>
    </dgm:pt>
    <dgm:pt modelId="{76CECD1F-3C96-424B-8E99-0B1AC266EB72}" type="parTrans" cxnId="{7D943257-079A-44A2-BF29-B9DD39CF9FAB}">
      <dgm:prSet/>
      <dgm:spPr/>
      <dgm:t>
        <a:bodyPr/>
        <a:lstStyle/>
        <a:p>
          <a:endParaRPr lang="zh-TW" altLang="en-US"/>
        </a:p>
      </dgm:t>
    </dgm:pt>
    <dgm:pt modelId="{3C85252C-1520-49B5-A9CD-6C7D9C70AD04}" type="sibTrans" cxnId="{7D943257-079A-44A2-BF29-B9DD39CF9FAB}">
      <dgm:prSet/>
      <dgm:spPr/>
      <dgm:t>
        <a:bodyPr/>
        <a:lstStyle/>
        <a:p>
          <a:endParaRPr lang="zh-TW" altLang="en-US"/>
        </a:p>
      </dgm:t>
    </dgm:pt>
    <dgm:pt modelId="{72833088-5997-4B48-8020-9BD532B4E364}">
      <dgm:prSet phldrT="[文字]" custT="1"/>
      <dgm:spPr>
        <a:solidFill>
          <a:srgbClr val="016F55"/>
        </a:solidFill>
      </dgm:spPr>
      <dgm:t>
        <a:bodyPr/>
        <a:lstStyle/>
        <a:p>
          <a:r>
            <a:rPr lang="zh-TW" altLang="en-US" sz="2000" b="1" dirty="0">
              <a:latin typeface="微軟正黑體" pitchFamily="34" charset="-120"/>
              <a:ea typeface="微軟正黑體" pitchFamily="34" charset="-120"/>
            </a:rPr>
            <a:t>施作</a:t>
          </a:r>
        </a:p>
      </dgm:t>
    </dgm:pt>
    <dgm:pt modelId="{CDA27FDD-AC32-430E-A1F4-CE0666F39971}" type="parTrans" cxnId="{85973C3B-2D2A-4DB4-B61F-99C0134F6270}">
      <dgm:prSet/>
      <dgm:spPr/>
      <dgm:t>
        <a:bodyPr/>
        <a:lstStyle/>
        <a:p>
          <a:endParaRPr lang="zh-TW" altLang="en-US"/>
        </a:p>
      </dgm:t>
    </dgm:pt>
    <dgm:pt modelId="{03B8A1DA-0F3E-49F8-B6F4-CC395ED0795B}" type="sibTrans" cxnId="{85973C3B-2D2A-4DB4-B61F-99C0134F6270}">
      <dgm:prSet/>
      <dgm:spPr/>
      <dgm:t>
        <a:bodyPr/>
        <a:lstStyle/>
        <a:p>
          <a:endParaRPr lang="zh-TW" altLang="en-US"/>
        </a:p>
      </dgm:t>
    </dgm:pt>
    <dgm:pt modelId="{BCAA0731-8D28-4F95-90B9-B5634EA097F8}" type="pres">
      <dgm:prSet presAssocID="{DEAC899F-C358-4486-9B24-718E2621F810}" presName="Name0" presStyleCnt="0">
        <dgm:presLayoutVars>
          <dgm:dir/>
          <dgm:animLvl val="lvl"/>
          <dgm:resizeHandles val="exact"/>
        </dgm:presLayoutVars>
      </dgm:prSet>
      <dgm:spPr/>
    </dgm:pt>
    <dgm:pt modelId="{D0C6A192-F7BE-40A2-9701-321C64A41664}" type="pres">
      <dgm:prSet presAssocID="{012C97BD-D7C4-4C9E-AACC-732DCDF77713}" presName="parTxOnly" presStyleLbl="node1" presStyleIdx="0" presStyleCnt="4" custScaleX="77965">
        <dgm:presLayoutVars>
          <dgm:chMax val="0"/>
          <dgm:chPref val="0"/>
          <dgm:bulletEnabled val="1"/>
        </dgm:presLayoutVars>
      </dgm:prSet>
      <dgm:spPr/>
    </dgm:pt>
    <dgm:pt modelId="{FDF3CAC8-C7C1-4B58-8D52-2E3CAA42AE67}" type="pres">
      <dgm:prSet presAssocID="{C6932C1A-214E-433F-9FFE-5919281156C4}" presName="parTxOnlySpace" presStyleCnt="0"/>
      <dgm:spPr/>
    </dgm:pt>
    <dgm:pt modelId="{7F6861E1-A01F-4EFE-81B9-D24C9FF894D9}" type="pres">
      <dgm:prSet presAssocID="{9499844F-1FD2-4AC0-9034-B4B5704C65B1}" presName="parTxOnly" presStyleLbl="node1" presStyleIdx="1" presStyleCnt="4" custScaleX="64525">
        <dgm:presLayoutVars>
          <dgm:chMax val="0"/>
          <dgm:chPref val="0"/>
          <dgm:bulletEnabled val="1"/>
        </dgm:presLayoutVars>
      </dgm:prSet>
      <dgm:spPr/>
    </dgm:pt>
    <dgm:pt modelId="{E4075D2F-B31B-4F9F-98AF-8A43C4797DBC}" type="pres">
      <dgm:prSet presAssocID="{97EF89C1-4419-4939-8300-977A93D1807D}" presName="parTxOnlySpace" presStyleCnt="0"/>
      <dgm:spPr/>
    </dgm:pt>
    <dgm:pt modelId="{08F22FA7-DA9B-4CC5-94FB-594DDAA63EFA}" type="pres">
      <dgm:prSet presAssocID="{5F5BB121-3F36-4740-AA96-95CD31E640D4}" presName="parTxOnly" presStyleLbl="node1" presStyleIdx="2" presStyleCnt="4" custScaleX="64331">
        <dgm:presLayoutVars>
          <dgm:chMax val="0"/>
          <dgm:chPref val="0"/>
          <dgm:bulletEnabled val="1"/>
        </dgm:presLayoutVars>
      </dgm:prSet>
      <dgm:spPr/>
    </dgm:pt>
    <dgm:pt modelId="{6E778EA5-0B46-4B85-92C5-13AF460E2002}" type="pres">
      <dgm:prSet presAssocID="{3C85252C-1520-49B5-A9CD-6C7D9C70AD04}" presName="parTxOnlySpace" presStyleCnt="0"/>
      <dgm:spPr/>
    </dgm:pt>
    <dgm:pt modelId="{216ADA20-C636-4E0D-A2B8-EB7BABB4CC02}" type="pres">
      <dgm:prSet presAssocID="{72833088-5997-4B48-8020-9BD532B4E364}" presName="parTxOnly" presStyleLbl="node1" presStyleIdx="3" presStyleCnt="4" custScaleX="61679">
        <dgm:presLayoutVars>
          <dgm:chMax val="0"/>
          <dgm:chPref val="0"/>
          <dgm:bulletEnabled val="1"/>
        </dgm:presLayoutVars>
      </dgm:prSet>
      <dgm:spPr/>
    </dgm:pt>
  </dgm:ptLst>
  <dgm:cxnLst>
    <dgm:cxn modelId="{85973C3B-2D2A-4DB4-B61F-99C0134F6270}" srcId="{DEAC899F-C358-4486-9B24-718E2621F810}" destId="{72833088-5997-4B48-8020-9BD532B4E364}" srcOrd="3" destOrd="0" parTransId="{CDA27FDD-AC32-430E-A1F4-CE0666F39971}" sibTransId="{03B8A1DA-0F3E-49F8-B6F4-CC395ED0795B}"/>
    <dgm:cxn modelId="{F47E3664-E63E-47C0-97BC-D9BF23E4AC92}" type="presOf" srcId="{012C97BD-D7C4-4C9E-AACC-732DCDF77713}" destId="{D0C6A192-F7BE-40A2-9701-321C64A41664}" srcOrd="0" destOrd="0" presId="urn:microsoft.com/office/officeart/2005/8/layout/chevron1"/>
    <dgm:cxn modelId="{7D943257-079A-44A2-BF29-B9DD39CF9FAB}" srcId="{DEAC899F-C358-4486-9B24-718E2621F810}" destId="{5F5BB121-3F36-4740-AA96-95CD31E640D4}" srcOrd="2" destOrd="0" parTransId="{76CECD1F-3C96-424B-8E99-0B1AC266EB72}" sibTransId="{3C85252C-1520-49B5-A9CD-6C7D9C70AD04}"/>
    <dgm:cxn modelId="{89185C86-C75E-4293-8A49-67D45CB74645}" type="presOf" srcId="{9499844F-1FD2-4AC0-9034-B4B5704C65B1}" destId="{7F6861E1-A01F-4EFE-81B9-D24C9FF894D9}" srcOrd="0" destOrd="0" presId="urn:microsoft.com/office/officeart/2005/8/layout/chevron1"/>
    <dgm:cxn modelId="{FF21ED96-C96C-4713-B917-0DB6E2B0A43C}" type="presOf" srcId="{DEAC899F-C358-4486-9B24-718E2621F810}" destId="{BCAA0731-8D28-4F95-90B9-B5634EA097F8}" srcOrd="0" destOrd="0" presId="urn:microsoft.com/office/officeart/2005/8/layout/chevron1"/>
    <dgm:cxn modelId="{88FF73AB-50C0-4FFE-9DF8-5A795CE81E80}" type="presOf" srcId="{5F5BB121-3F36-4740-AA96-95CD31E640D4}" destId="{08F22FA7-DA9B-4CC5-94FB-594DDAA63EFA}" srcOrd="0" destOrd="0" presId="urn:microsoft.com/office/officeart/2005/8/layout/chevron1"/>
    <dgm:cxn modelId="{1D9386DD-D7AE-4096-9ADB-1B8550517971}" srcId="{DEAC899F-C358-4486-9B24-718E2621F810}" destId="{012C97BD-D7C4-4C9E-AACC-732DCDF77713}" srcOrd="0" destOrd="0" parTransId="{5F1F33CF-4EF7-4D38-9064-9DCFB730ABB8}" sibTransId="{C6932C1A-214E-433F-9FFE-5919281156C4}"/>
    <dgm:cxn modelId="{F876E6F2-6A30-463A-8450-A59D42DFE135}" type="presOf" srcId="{72833088-5997-4B48-8020-9BD532B4E364}" destId="{216ADA20-C636-4E0D-A2B8-EB7BABB4CC02}" srcOrd="0" destOrd="0" presId="urn:microsoft.com/office/officeart/2005/8/layout/chevron1"/>
    <dgm:cxn modelId="{AC3313FA-29DC-4360-BF73-4C2E32E80C1C}" srcId="{DEAC899F-C358-4486-9B24-718E2621F810}" destId="{9499844F-1FD2-4AC0-9034-B4B5704C65B1}" srcOrd="1" destOrd="0" parTransId="{32F56158-E021-41B1-84EC-3386FF9DF5AD}" sibTransId="{97EF89C1-4419-4939-8300-977A93D1807D}"/>
    <dgm:cxn modelId="{BEF52E41-A4CA-42ED-9805-DD707A66598C}" type="presParOf" srcId="{BCAA0731-8D28-4F95-90B9-B5634EA097F8}" destId="{D0C6A192-F7BE-40A2-9701-321C64A41664}" srcOrd="0" destOrd="0" presId="urn:microsoft.com/office/officeart/2005/8/layout/chevron1"/>
    <dgm:cxn modelId="{631AB8C3-E4FB-4DE1-9EB6-88CBD7562538}" type="presParOf" srcId="{BCAA0731-8D28-4F95-90B9-B5634EA097F8}" destId="{FDF3CAC8-C7C1-4B58-8D52-2E3CAA42AE67}" srcOrd="1" destOrd="0" presId="urn:microsoft.com/office/officeart/2005/8/layout/chevron1"/>
    <dgm:cxn modelId="{DF556932-497F-4435-8650-2EAF6F05CAE6}" type="presParOf" srcId="{BCAA0731-8D28-4F95-90B9-B5634EA097F8}" destId="{7F6861E1-A01F-4EFE-81B9-D24C9FF894D9}" srcOrd="2" destOrd="0" presId="urn:microsoft.com/office/officeart/2005/8/layout/chevron1"/>
    <dgm:cxn modelId="{F44828AC-BAB3-45ED-A169-945B8555D810}" type="presParOf" srcId="{BCAA0731-8D28-4F95-90B9-B5634EA097F8}" destId="{E4075D2F-B31B-4F9F-98AF-8A43C4797DBC}" srcOrd="3" destOrd="0" presId="urn:microsoft.com/office/officeart/2005/8/layout/chevron1"/>
    <dgm:cxn modelId="{D5DF3C98-6E42-4D08-B7E3-B4E47FE27205}" type="presParOf" srcId="{BCAA0731-8D28-4F95-90B9-B5634EA097F8}" destId="{08F22FA7-DA9B-4CC5-94FB-594DDAA63EFA}" srcOrd="4" destOrd="0" presId="urn:microsoft.com/office/officeart/2005/8/layout/chevron1"/>
    <dgm:cxn modelId="{BBF5381C-62BC-4EA9-8AD1-938DAED9896C}" type="presParOf" srcId="{BCAA0731-8D28-4F95-90B9-B5634EA097F8}" destId="{6E778EA5-0B46-4B85-92C5-13AF460E2002}" srcOrd="5" destOrd="0" presId="urn:microsoft.com/office/officeart/2005/8/layout/chevron1"/>
    <dgm:cxn modelId="{1772BD57-FCAA-4B00-9279-3EBFA0EBA340}" type="presParOf" srcId="{BCAA0731-8D28-4F95-90B9-B5634EA097F8}" destId="{216ADA20-C636-4E0D-A2B8-EB7BABB4CC02}"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6A192-F7BE-40A2-9701-321C64A41664}">
      <dsp:nvSpPr>
        <dsp:cNvPr id="0" name=""/>
        <dsp:cNvSpPr/>
      </dsp:nvSpPr>
      <dsp:spPr>
        <a:xfrm>
          <a:off x="3229" y="1100434"/>
          <a:ext cx="2587509" cy="1327523"/>
        </a:xfrm>
        <a:prstGeom prst="chevron">
          <a:avLst/>
        </a:prstGeom>
        <a:solidFill>
          <a:srgbClr val="01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預約</a:t>
          </a:r>
          <a:endParaRPr lang="en-US" altLang="zh-TW" sz="2000" b="1" kern="1200" dirty="0">
            <a:latin typeface="微軟正黑體" pitchFamily="34" charset="-120"/>
            <a:ea typeface="微軟正黑體" pitchFamily="34" charset="-120"/>
          </a:endParaRPr>
        </a:p>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了解需求</a:t>
          </a:r>
        </a:p>
      </dsp:txBody>
      <dsp:txXfrm>
        <a:off x="666991" y="1100434"/>
        <a:ext cx="1259986" cy="1327523"/>
      </dsp:txXfrm>
    </dsp:sp>
    <dsp:sp modelId="{7F6861E1-A01F-4EFE-81B9-D24C9FF894D9}">
      <dsp:nvSpPr>
        <dsp:cNvPr id="0" name=""/>
        <dsp:cNvSpPr/>
      </dsp:nvSpPr>
      <dsp:spPr>
        <a:xfrm>
          <a:off x="2258858" y="1100434"/>
          <a:ext cx="2141461" cy="1327523"/>
        </a:xfrm>
        <a:prstGeom prst="chevron">
          <a:avLst/>
        </a:prstGeom>
        <a:solidFill>
          <a:srgbClr val="01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現場場勘</a:t>
          </a:r>
        </a:p>
      </dsp:txBody>
      <dsp:txXfrm>
        <a:off x="2922620" y="1100434"/>
        <a:ext cx="813938" cy="1327523"/>
      </dsp:txXfrm>
    </dsp:sp>
    <dsp:sp modelId="{08F22FA7-DA9B-4CC5-94FB-594DDAA63EFA}">
      <dsp:nvSpPr>
        <dsp:cNvPr id="0" name=""/>
        <dsp:cNvSpPr/>
      </dsp:nvSpPr>
      <dsp:spPr>
        <a:xfrm>
          <a:off x="4068438" y="1100434"/>
          <a:ext cx="2135022" cy="1327523"/>
        </a:xfrm>
        <a:prstGeom prst="chevron">
          <a:avLst/>
        </a:prstGeom>
        <a:solidFill>
          <a:srgbClr val="01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估價簽約</a:t>
          </a:r>
        </a:p>
      </dsp:txBody>
      <dsp:txXfrm>
        <a:off x="4732200" y="1100434"/>
        <a:ext cx="807499" cy="1327523"/>
      </dsp:txXfrm>
    </dsp:sp>
    <dsp:sp modelId="{216ADA20-C636-4E0D-A2B8-EB7BABB4CC02}">
      <dsp:nvSpPr>
        <dsp:cNvPr id="0" name=""/>
        <dsp:cNvSpPr/>
      </dsp:nvSpPr>
      <dsp:spPr>
        <a:xfrm>
          <a:off x="5871580" y="1100434"/>
          <a:ext cx="2047007" cy="1327523"/>
        </a:xfrm>
        <a:prstGeom prst="chevron">
          <a:avLst/>
        </a:prstGeom>
        <a:solidFill>
          <a:srgbClr val="01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施作</a:t>
          </a:r>
        </a:p>
      </dsp:txBody>
      <dsp:txXfrm>
        <a:off x="6535342" y="1100434"/>
        <a:ext cx="719484" cy="13275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FA282-DE0C-4C4C-B6B5-7F2CE040C3EB}" type="datetimeFigureOut">
              <a:rPr lang="zh-TW" altLang="en-US" smtClean="0"/>
              <a:pPr/>
              <a:t>2021/3/30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67CFF-2FD7-42E2-B1A0-42E08CB0FE34}" type="slidenum">
              <a:rPr lang="zh-TW" altLang="en-US" smtClean="0"/>
              <a:pPr/>
              <a:t>‹#›</a:t>
            </a:fld>
            <a:endParaRPr lang="zh-TW" altLang="en-US"/>
          </a:p>
        </p:txBody>
      </p:sp>
    </p:spTree>
    <p:extLst>
      <p:ext uri="{BB962C8B-B14F-4D97-AF65-F5344CB8AC3E}">
        <p14:creationId xmlns:p14="http://schemas.microsoft.com/office/powerpoint/2010/main" val="58298449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br>
              <a:rPr lang="en-US" altLang="zh-TW" dirty="0"/>
            </a:br>
            <a:br>
              <a:rPr lang="en-US" altLang="zh-TW" dirty="0"/>
            </a:br>
            <a:endParaRPr lang="zh-TW" altLang="en-US" dirty="0"/>
          </a:p>
        </p:txBody>
      </p:sp>
      <p:sp>
        <p:nvSpPr>
          <p:cNvPr id="4" name="投影片編號版面配置區 3"/>
          <p:cNvSpPr>
            <a:spLocks noGrp="1"/>
          </p:cNvSpPr>
          <p:nvPr>
            <p:ph type="sldNum" sz="quarter" idx="10"/>
          </p:nvPr>
        </p:nvSpPr>
        <p:spPr/>
        <p:txBody>
          <a:bodyPr/>
          <a:lstStyle/>
          <a:p>
            <a:fld id="{50367CFF-2FD7-42E2-B1A0-42E08CB0FE34}" type="slidenum">
              <a:rPr lang="zh-TW" altLang="en-US" smtClean="0"/>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0367CFF-2FD7-42E2-B1A0-42E08CB0FE34}"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r>
              <a:rPr lang="zh-TW" altLang="en-US" sz="1200" b="0" i="0" u="none" strike="noStrike" kern="1200" dirty="0">
                <a:solidFill>
                  <a:schemeClr val="tx1"/>
                </a:solidFill>
                <a:effectLst/>
                <a:latin typeface="+mn-lt"/>
                <a:ea typeface="+mn-ea"/>
                <a:cs typeface="+mn-cs"/>
              </a:rPr>
              <a:t>外牆防水施作方式，會因外牆材質不同、而使用不同的防水材料；以下簡要說明防水工程，讓您在有施作需求時，能夠更了解相關用料！</a:t>
            </a:r>
          </a:p>
          <a:p>
            <a:r>
              <a:rPr lang="zh-TW" altLang="en-US" sz="1200" b="1" i="0" u="none" strike="noStrike" kern="1200" dirty="0">
                <a:solidFill>
                  <a:schemeClr val="tx1"/>
                </a:solidFill>
                <a:effectLst/>
                <a:latin typeface="+mn-lt"/>
                <a:ea typeface="+mn-ea"/>
                <a:cs typeface="+mn-cs"/>
              </a:rPr>
              <a:t>帷幕外牆防水</a:t>
            </a:r>
          </a:p>
          <a:p>
            <a:r>
              <a:rPr lang="zh-TW" altLang="en-US" sz="1200" b="0" i="0" u="none" strike="noStrike" kern="1200" dirty="0">
                <a:solidFill>
                  <a:schemeClr val="tx1"/>
                </a:solidFill>
                <a:effectLst/>
                <a:latin typeface="+mn-lt"/>
                <a:ea typeface="+mn-ea"/>
                <a:cs typeface="+mn-cs"/>
              </a:rPr>
              <a:t>帷幕外牆滲水主要由帷幕外牆縫隙滲水造成，施作防水通常以帷幕填縫材更新為主。</a:t>
            </a:r>
          </a:p>
          <a:p>
            <a:r>
              <a:rPr lang="zh-TW" altLang="en-US" sz="1200" b="0" i="0" u="none" strike="noStrike" kern="1200" dirty="0">
                <a:solidFill>
                  <a:schemeClr val="tx1"/>
                </a:solidFill>
                <a:effectLst/>
                <a:latin typeface="+mn-lt"/>
                <a:ea typeface="+mn-ea"/>
                <a:cs typeface="+mn-cs"/>
              </a:rPr>
              <a:t>因帷幕外牆屬整體外牆，無法就某一單點漏水進行單一區域修繕，需考量到緃向漏水最高點修繕的可能性；因此，需配合整體外牆修繕。</a:t>
            </a:r>
            <a:endParaRPr lang="en-US" altLang="zh-TW" sz="1200" b="0" i="0" u="none" strike="noStrike" kern="1200" dirty="0">
              <a:solidFill>
                <a:schemeClr val="tx1"/>
              </a:solidFill>
              <a:effectLst/>
              <a:latin typeface="+mn-lt"/>
              <a:ea typeface="+mn-ea"/>
              <a:cs typeface="+mn-cs"/>
            </a:endParaRPr>
          </a:p>
          <a:p>
            <a:r>
              <a:rPr lang="zh-TW" altLang="en-US" sz="1200" b="1" i="0" u="none" strike="noStrike" kern="1200" dirty="0">
                <a:solidFill>
                  <a:schemeClr val="tx1"/>
                </a:solidFill>
                <a:effectLst/>
                <a:latin typeface="+mn-lt"/>
                <a:ea typeface="+mn-ea"/>
                <a:cs typeface="+mn-cs"/>
              </a:rPr>
              <a:t>瓷磚外牆防水</a:t>
            </a:r>
          </a:p>
          <a:p>
            <a:r>
              <a:rPr lang="zh-TW" altLang="en-US" sz="1200" b="0" i="0" u="none" strike="noStrike" kern="1200" dirty="0">
                <a:solidFill>
                  <a:schemeClr val="tx1"/>
                </a:solidFill>
                <a:effectLst/>
                <a:latin typeface="+mn-lt"/>
                <a:ea typeface="+mn-ea"/>
                <a:cs typeface="+mn-cs"/>
              </a:rPr>
              <a:t>瓷磚外牆滲水通常由外牆裂縫、瓷磚龜裂或瓷磚隆起等因素造成，施作防水通常以修補後、使用壓克力抗紫外線防水材為主。</a:t>
            </a:r>
          </a:p>
          <a:p>
            <a:r>
              <a:rPr lang="zh-TW" altLang="en-US" sz="1200" b="0" i="0" u="none" strike="noStrike" kern="1200" dirty="0">
                <a:solidFill>
                  <a:schemeClr val="tx1"/>
                </a:solidFill>
                <a:effectLst/>
                <a:latin typeface="+mn-lt"/>
                <a:ea typeface="+mn-ea"/>
                <a:cs typeface="+mn-cs"/>
              </a:rPr>
              <a:t>考量到建築物的外觀，防水材料建議使用相近的色系，避免外觀破壞。外牆防水需考量整體性，應儘量避免單樓層外牆防水處理。</a:t>
            </a:r>
            <a:endParaRPr lang="en-US" altLang="zh-TW" sz="1200" b="0" i="0" u="none" strike="noStrike" kern="1200" dirty="0">
              <a:solidFill>
                <a:schemeClr val="tx1"/>
              </a:solidFill>
              <a:effectLst/>
              <a:latin typeface="+mn-lt"/>
              <a:ea typeface="+mn-ea"/>
              <a:cs typeface="+mn-cs"/>
            </a:endParaRPr>
          </a:p>
          <a:p>
            <a:r>
              <a:rPr lang="zh-TW" altLang="en-US" sz="1200" b="1" i="0" u="none" strike="noStrike" kern="1200" dirty="0">
                <a:solidFill>
                  <a:schemeClr val="tx1"/>
                </a:solidFill>
                <a:effectLst/>
                <a:latin typeface="+mn-lt"/>
                <a:ea typeface="+mn-ea"/>
                <a:cs typeface="+mn-cs"/>
              </a:rPr>
              <a:t>鐵皮（金屬）外牆防水</a:t>
            </a:r>
          </a:p>
          <a:p>
            <a:r>
              <a:rPr lang="zh-TW" altLang="en-US" sz="1200" b="0" i="0" u="none" strike="noStrike" kern="1200" dirty="0">
                <a:solidFill>
                  <a:schemeClr val="tx1"/>
                </a:solidFill>
                <a:effectLst/>
                <a:latin typeface="+mn-lt"/>
                <a:ea typeface="+mn-ea"/>
                <a:cs typeface="+mn-cs"/>
              </a:rPr>
              <a:t>鐵皮外牆滲水，通常是接合及固定處有縫隙導致，施作填縫及防水通常以白色抗紫外線的材料為主。</a:t>
            </a:r>
          </a:p>
          <a:p>
            <a:r>
              <a:rPr lang="zh-TW" altLang="en-US" sz="1200" b="0" i="0" u="none" strike="noStrike" kern="1200" dirty="0">
                <a:solidFill>
                  <a:schemeClr val="tx1"/>
                </a:solidFill>
                <a:effectLst/>
                <a:latin typeface="+mn-lt"/>
                <a:ea typeface="+mn-ea"/>
                <a:cs typeface="+mn-cs"/>
              </a:rPr>
              <a:t>金屬鐵皮外牆使用的填縫或防水材料，應避免選用酸性或鹼性的材料，方可避免施工區域的金屬產生氧化現象。</a:t>
            </a:r>
          </a:p>
          <a:p>
            <a:endParaRPr lang="zh-TW" altLang="en-US" sz="1200" b="0" i="0" u="none" strike="noStrike" kern="1200" dirty="0">
              <a:solidFill>
                <a:schemeClr val="tx1"/>
              </a:solidFill>
              <a:effectLst/>
              <a:latin typeface="+mn-lt"/>
              <a:ea typeface="+mn-ea"/>
              <a:cs typeface="+mn-cs"/>
            </a:endParaRPr>
          </a:p>
          <a:p>
            <a:endParaRPr lang="zh-TW" altLang="en-US" sz="1200" b="0" i="0" u="none" strike="noStrike"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50367CFF-2FD7-42E2-B1A0-42E08CB0FE34}" type="slidenum">
              <a:rPr lang="zh-TW" altLang="en-US" smtClean="0"/>
              <a:pPr/>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若壁癌較嚴重的話，在處理壁癌之前，必須先抓漏止水，讓水分不會繼續進入壁面，通常浴室外牆最常發生漏水情況，需要將漏水的水泥牆面全部打掉，換上新的防水層後，鋪上水泥和磁磚即可，可維持</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年以上。</a:t>
            </a:r>
          </a:p>
          <a:p>
            <a:r>
              <a:rPr lang="zh-TW" altLang="en-US" sz="1200" b="0" i="0" kern="1200" dirty="0">
                <a:solidFill>
                  <a:schemeClr val="tx1"/>
                </a:solidFill>
                <a:effectLst/>
                <a:latin typeface="+mn-lt"/>
                <a:ea typeface="+mn-ea"/>
                <a:cs typeface="+mn-cs"/>
              </a:rPr>
              <a:t>若壁癌情況輕微，可省略上述步驟，直接購買矽酸質系的材料，它能產生膠狀物質去填塞水泥毛孔，增加牆面防水性和強度；最後在刮除壁區的油漆和水泥風化區，將矽酸質系材料塗在刮除區，等到材料乾涸後，以批土補平牆面再上油漆即可，可維持半年至</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年左右，每平方公尺約</a:t>
            </a:r>
            <a:r>
              <a:rPr lang="en-US" altLang="zh-TW" sz="1200" b="0" i="0" kern="1200" dirty="0">
                <a:solidFill>
                  <a:schemeClr val="tx1"/>
                </a:solidFill>
                <a:effectLst/>
                <a:latin typeface="+mn-lt"/>
                <a:ea typeface="+mn-ea"/>
                <a:cs typeface="+mn-cs"/>
              </a:rPr>
              <a:t>900</a:t>
            </a:r>
            <a:r>
              <a:rPr lang="zh-TW" altLang="en-US" sz="1200" b="0" i="0" kern="1200" dirty="0">
                <a:solidFill>
                  <a:schemeClr val="tx1"/>
                </a:solidFill>
                <a:effectLst/>
                <a:latin typeface="+mn-lt"/>
                <a:ea typeface="+mn-ea"/>
                <a:cs typeface="+mn-cs"/>
              </a:rPr>
              <a:t>元不等費用。若壁癌問題嚴重，還是請專業的師傅到場評估，才能有效解決壁癌問題。</a:t>
            </a:r>
          </a:p>
          <a:p>
            <a:endParaRPr lang="zh-TW" altLang="en-US" dirty="0"/>
          </a:p>
        </p:txBody>
      </p:sp>
      <p:sp>
        <p:nvSpPr>
          <p:cNvPr id="4" name="投影片編號版面配置區 3"/>
          <p:cNvSpPr>
            <a:spLocks noGrp="1"/>
          </p:cNvSpPr>
          <p:nvPr>
            <p:ph type="sldNum" sz="quarter" idx="10"/>
          </p:nvPr>
        </p:nvSpPr>
        <p:spPr/>
        <p:txBody>
          <a:bodyPr/>
          <a:lstStyle/>
          <a:p>
            <a:fld id="{50367CFF-2FD7-42E2-B1A0-42E08CB0FE34}" type="slidenum">
              <a:rPr lang="zh-TW" altLang="en-US" smtClean="0"/>
              <a:pPr/>
              <a:t>9</a:t>
            </a:fld>
            <a:endParaRPr lang="zh-TW" altLang="en-US"/>
          </a:p>
        </p:txBody>
      </p:sp>
    </p:spTree>
    <p:extLst>
      <p:ext uri="{BB962C8B-B14F-4D97-AF65-F5344CB8AC3E}">
        <p14:creationId xmlns:p14="http://schemas.microsoft.com/office/powerpoint/2010/main" val="251194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fontScale="85000" lnSpcReduction="20000"/>
          </a:bodyPr>
          <a:lstStyle/>
          <a:p>
            <a:r>
              <a:rPr lang="zh-TW" altLang="en-US" sz="1200" b="1" i="0" kern="1200" dirty="0">
                <a:solidFill>
                  <a:schemeClr val="tx1"/>
                </a:solidFill>
                <a:effectLst/>
                <a:latin typeface="+mn-lt"/>
                <a:ea typeface="+mn-ea"/>
                <a:cs typeface="+mn-cs"/>
              </a:rPr>
              <a:t>防水材料選用指南．一次搞懂</a:t>
            </a:r>
            <a:r>
              <a:rPr lang="en-US" altLang="zh-TW" sz="1200" b="1" i="0" kern="1200" dirty="0">
                <a:solidFill>
                  <a:schemeClr val="tx1"/>
                </a:solidFill>
                <a:effectLst/>
                <a:latin typeface="+mn-lt"/>
                <a:ea typeface="+mn-ea"/>
                <a:cs typeface="+mn-cs"/>
              </a:rPr>
              <a:t>6</a:t>
            </a:r>
            <a:r>
              <a:rPr lang="zh-TW" altLang="en-US" sz="1200" b="1" i="0" kern="1200" dirty="0">
                <a:solidFill>
                  <a:schemeClr val="tx1"/>
                </a:solidFill>
                <a:effectLst/>
                <a:latin typeface="+mn-lt"/>
                <a:ea typeface="+mn-ea"/>
                <a:cs typeface="+mn-cs"/>
              </a:rPr>
              <a:t>大常見防水材</a:t>
            </a:r>
            <a:endParaRPr lang="en-US" altLang="zh-TW" sz="1200" b="1" i="0" kern="1200" dirty="0">
              <a:solidFill>
                <a:schemeClr val="tx1"/>
              </a:solidFill>
              <a:effectLst/>
              <a:latin typeface="+mn-lt"/>
              <a:ea typeface="+mn-ea"/>
              <a:cs typeface="+mn-cs"/>
            </a:endParaRPr>
          </a:p>
          <a:p>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矽膠</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填縫材</a:t>
            </a:r>
          </a:p>
          <a:p>
            <a:r>
              <a:rPr lang="zh-TW" altLang="en-US" sz="1200" b="0" i="0" kern="1200" dirty="0">
                <a:solidFill>
                  <a:schemeClr val="tx1"/>
                </a:solidFill>
                <a:effectLst/>
                <a:latin typeface="+mn-lt"/>
                <a:ea typeface="+mn-ea"/>
                <a:cs typeface="+mn-cs"/>
              </a:rPr>
              <a:t>因種類繁多，僅介紹水性及中性矽膠，施工需配合矽膠槍使用。</a:t>
            </a:r>
          </a:p>
          <a:p>
            <a:r>
              <a:rPr lang="en-US" altLang="zh-TW" sz="1200" b="1" i="0" kern="1200" dirty="0">
                <a:solidFill>
                  <a:schemeClr val="tx1"/>
                </a:solidFill>
                <a:effectLst/>
                <a:latin typeface="+mn-lt"/>
                <a:ea typeface="+mn-ea"/>
                <a:cs typeface="+mn-cs"/>
              </a:rPr>
              <a:t>1. </a:t>
            </a:r>
            <a:r>
              <a:rPr lang="zh-TW" altLang="en-US" sz="1200" b="1" i="0" kern="1200" dirty="0">
                <a:solidFill>
                  <a:schemeClr val="tx1"/>
                </a:solidFill>
                <a:effectLst/>
                <a:latin typeface="+mn-lt"/>
                <a:ea typeface="+mn-ea"/>
                <a:cs typeface="+mn-cs"/>
              </a:rPr>
              <a:t>水性矽膠</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含壓克力成份，固化後表面可上漆著色，多用於室內牆面、門框或窗框等室內</a:t>
            </a:r>
          </a:p>
          <a:p>
            <a:r>
              <a:rPr lang="zh-TW" altLang="en-US" sz="1200" b="0" i="0" kern="1200" dirty="0">
                <a:solidFill>
                  <a:schemeClr val="tx1"/>
                </a:solidFill>
                <a:effectLst/>
                <a:latin typeface="+mn-lt"/>
                <a:ea typeface="+mn-ea"/>
                <a:cs typeface="+mn-cs"/>
              </a:rPr>
              <a:t>縫隙之填補。</a:t>
            </a:r>
          </a:p>
          <a:p>
            <a:r>
              <a:rPr lang="en-US" altLang="zh-TW" sz="1200" b="1" i="0" kern="1200" dirty="0">
                <a:solidFill>
                  <a:schemeClr val="tx1"/>
                </a:solidFill>
                <a:effectLst/>
                <a:latin typeface="+mn-lt"/>
                <a:ea typeface="+mn-ea"/>
                <a:cs typeface="+mn-cs"/>
              </a:rPr>
              <a:t>2 </a:t>
            </a:r>
            <a:r>
              <a:rPr lang="zh-TW" altLang="en-US" sz="1200" b="1" i="0" kern="1200" dirty="0">
                <a:solidFill>
                  <a:schemeClr val="tx1"/>
                </a:solidFill>
                <a:effectLst/>
                <a:latin typeface="+mn-lt"/>
                <a:ea typeface="+mn-ea"/>
                <a:cs typeface="+mn-cs"/>
              </a:rPr>
              <a:t>中性矽膠</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固化後表面不可上漆，多用於室外，如窗框、雨遮、外牆裂縫、外牆設施出口周邊等縫隙之填補。</a:t>
            </a:r>
          </a:p>
          <a:p>
            <a:r>
              <a:rPr lang="zh-TW" altLang="en-US" sz="1200" b="0" i="0" kern="1200" dirty="0">
                <a:solidFill>
                  <a:schemeClr val="tx1"/>
                </a:solidFill>
                <a:effectLst/>
                <a:latin typeface="+mn-lt"/>
                <a:ea typeface="+mn-ea"/>
                <a:cs typeface="+mn-cs"/>
              </a:rPr>
              <a:t> </a:t>
            </a:r>
          </a:p>
          <a:p>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塗膜</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防水材</a:t>
            </a:r>
          </a:p>
          <a:p>
            <a:r>
              <a:rPr lang="zh-TW" altLang="en-US" sz="1200" b="0" i="0" kern="1200" dirty="0">
                <a:solidFill>
                  <a:schemeClr val="tx1"/>
                </a:solidFill>
                <a:effectLst/>
                <a:latin typeface="+mn-lt"/>
                <a:ea typeface="+mn-ea"/>
                <a:cs typeface="+mn-cs"/>
              </a:rPr>
              <a:t>因種類繁多，僅介紹常用二種塗膜材料。</a:t>
            </a:r>
          </a:p>
          <a:p>
            <a:r>
              <a:rPr lang="en-US" altLang="zh-TW" sz="1200" b="1" i="0" kern="1200" dirty="0">
                <a:solidFill>
                  <a:schemeClr val="tx1"/>
                </a:solidFill>
                <a:effectLst/>
                <a:latin typeface="+mn-lt"/>
                <a:ea typeface="+mn-ea"/>
                <a:cs typeface="+mn-cs"/>
              </a:rPr>
              <a:t>1. </a:t>
            </a:r>
            <a:r>
              <a:rPr lang="zh-TW" altLang="en-US" sz="1200" b="1" i="0" kern="1200" dirty="0">
                <a:solidFill>
                  <a:schemeClr val="tx1"/>
                </a:solidFill>
                <a:effectLst/>
                <a:latin typeface="+mn-lt"/>
                <a:ea typeface="+mn-ea"/>
                <a:cs typeface="+mn-cs"/>
              </a:rPr>
              <a:t>壓克力彩色塗膜防水材</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抗</a:t>
            </a:r>
            <a:r>
              <a:rPr lang="en-US" altLang="zh-TW" sz="1200" b="0" i="0" kern="1200" dirty="0">
                <a:solidFill>
                  <a:schemeClr val="tx1"/>
                </a:solidFill>
                <a:effectLst/>
                <a:latin typeface="+mn-lt"/>
                <a:ea typeface="+mn-ea"/>
                <a:cs typeface="+mn-cs"/>
              </a:rPr>
              <a:t>UV</a:t>
            </a:r>
            <a:r>
              <a:rPr lang="zh-TW" altLang="en-US" sz="1200" b="0" i="0" kern="1200" dirty="0">
                <a:solidFill>
                  <a:schemeClr val="tx1"/>
                </a:solidFill>
                <a:effectLst/>
                <a:latin typeface="+mn-lt"/>
                <a:ea typeface="+mn-ea"/>
                <a:cs typeface="+mn-cs"/>
              </a:rPr>
              <a:t>效果較佳，搭配不同色系可用於室外牆面；若塗刷白色系可有效隔熱，常有人塗刷屋頂地面或鐵皮屋頂。</a:t>
            </a:r>
          </a:p>
          <a:p>
            <a:r>
              <a:rPr lang="en-US" altLang="zh-TW" sz="1200" b="1" i="0" kern="1200" dirty="0">
                <a:solidFill>
                  <a:schemeClr val="tx1"/>
                </a:solidFill>
                <a:effectLst/>
                <a:latin typeface="+mn-lt"/>
                <a:ea typeface="+mn-ea"/>
                <a:cs typeface="+mn-cs"/>
              </a:rPr>
              <a:t>2. </a:t>
            </a:r>
            <a:r>
              <a:rPr lang="zh-TW" altLang="en-US" sz="1200" b="1" i="0" kern="1200" dirty="0">
                <a:solidFill>
                  <a:schemeClr val="tx1"/>
                </a:solidFill>
                <a:effectLst/>
                <a:latin typeface="+mn-lt"/>
                <a:ea typeface="+mn-ea"/>
                <a:cs typeface="+mn-cs"/>
              </a:rPr>
              <a:t>彈性水泥</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抗</a:t>
            </a:r>
            <a:r>
              <a:rPr lang="en-US" altLang="zh-TW" sz="1200" b="0" i="0" kern="1200" dirty="0">
                <a:solidFill>
                  <a:schemeClr val="tx1"/>
                </a:solidFill>
                <a:effectLst/>
                <a:latin typeface="+mn-lt"/>
                <a:ea typeface="+mn-ea"/>
                <a:cs typeface="+mn-cs"/>
              </a:rPr>
              <a:t>UV</a:t>
            </a:r>
            <a:r>
              <a:rPr lang="zh-TW" altLang="en-US" sz="1200" b="0" i="0" kern="1200" dirty="0">
                <a:solidFill>
                  <a:schemeClr val="tx1"/>
                </a:solidFill>
                <a:effectLst/>
                <a:latin typeface="+mn-lt"/>
                <a:ea typeface="+mn-ea"/>
                <a:cs typeface="+mn-cs"/>
              </a:rPr>
              <a:t>效果不良，但價格便宜，用途與壓克力塗膜相似。</a:t>
            </a:r>
          </a:p>
          <a:p>
            <a:r>
              <a:rPr lang="zh-TW" altLang="en-US" sz="1200" b="0" i="0" kern="1200" dirty="0">
                <a:solidFill>
                  <a:schemeClr val="tx1"/>
                </a:solidFill>
                <a:effectLst/>
                <a:latin typeface="+mn-lt"/>
                <a:ea typeface="+mn-ea"/>
                <a:cs typeface="+mn-cs"/>
              </a:rPr>
              <a:t> </a:t>
            </a:r>
          </a:p>
          <a:p>
            <a:r>
              <a:rPr lang="en-US" altLang="zh-TW" sz="1200" b="1" i="0" kern="1200" dirty="0">
                <a:solidFill>
                  <a:schemeClr val="tx1"/>
                </a:solidFill>
                <a:effectLst/>
                <a:latin typeface="+mn-lt"/>
                <a:ea typeface="+mn-ea"/>
                <a:cs typeface="+mn-cs"/>
              </a:rPr>
              <a:t>2. </a:t>
            </a:r>
            <a:r>
              <a:rPr lang="zh-TW" altLang="en-US" sz="1200" b="1" i="0" kern="1200" dirty="0">
                <a:solidFill>
                  <a:schemeClr val="tx1"/>
                </a:solidFill>
                <a:effectLst/>
                <a:latin typeface="+mn-lt"/>
                <a:ea typeface="+mn-ea"/>
                <a:cs typeface="+mn-cs"/>
              </a:rPr>
              <a:t>彈性水泥 抗</a:t>
            </a:r>
            <a:r>
              <a:rPr lang="en-US" altLang="zh-TW" sz="1200" b="1" i="0" kern="1200" dirty="0">
                <a:solidFill>
                  <a:schemeClr val="tx1"/>
                </a:solidFill>
                <a:effectLst/>
                <a:latin typeface="+mn-lt"/>
                <a:ea typeface="+mn-ea"/>
                <a:cs typeface="+mn-cs"/>
              </a:rPr>
              <a:t>UV</a:t>
            </a:r>
            <a:r>
              <a:rPr lang="zh-TW" altLang="en-US" sz="1200" b="1" i="0" kern="1200" dirty="0">
                <a:solidFill>
                  <a:schemeClr val="tx1"/>
                </a:solidFill>
                <a:effectLst/>
                <a:latin typeface="+mn-lt"/>
                <a:ea typeface="+mn-ea"/>
                <a:cs typeface="+mn-cs"/>
              </a:rPr>
              <a:t>效果不良，但價格便宜，用途與壓克力塗膜相似。</a:t>
            </a:r>
          </a:p>
          <a:p>
            <a:r>
              <a:rPr lang="zh-TW" altLang="en-US" sz="1200" b="0" i="0" kern="1200" dirty="0">
                <a:solidFill>
                  <a:schemeClr val="tx1"/>
                </a:solidFill>
                <a:effectLst/>
                <a:latin typeface="+mn-lt"/>
                <a:ea typeface="+mn-ea"/>
                <a:cs typeface="+mn-cs"/>
              </a:rPr>
              <a:t>水泥系列防水材常用於壁癌或大量漏水的止漏處理。</a:t>
            </a:r>
          </a:p>
          <a:p>
            <a:r>
              <a:rPr lang="en-US" altLang="zh-TW" sz="1200" b="1" i="0" kern="1200" dirty="0">
                <a:solidFill>
                  <a:schemeClr val="tx1"/>
                </a:solidFill>
                <a:effectLst/>
                <a:latin typeface="+mn-lt"/>
                <a:ea typeface="+mn-ea"/>
                <a:cs typeface="+mn-cs"/>
              </a:rPr>
              <a:t>1. </a:t>
            </a:r>
            <a:r>
              <a:rPr lang="zh-TW" altLang="en-US" sz="1200" b="1" i="0" kern="1200" dirty="0">
                <a:solidFill>
                  <a:schemeClr val="tx1"/>
                </a:solidFill>
                <a:effectLst/>
                <a:latin typeface="+mn-lt"/>
                <a:ea typeface="+mn-ea"/>
                <a:cs typeface="+mn-cs"/>
              </a:rPr>
              <a:t>負壓防水材料</a:t>
            </a:r>
            <a:r>
              <a:rPr lang="en-US" altLang="zh-TW" sz="1200" b="1" i="0" kern="1200" dirty="0">
                <a:solidFill>
                  <a:schemeClr val="tx1"/>
                </a:solidFill>
                <a:effectLst/>
                <a:latin typeface="+mn-lt"/>
                <a:ea typeface="+mn-ea"/>
                <a:cs typeface="+mn-cs"/>
              </a:rPr>
              <a:t>(Masterseal581)</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做為隔間牆壁癌修復使用，但需要敲打壁癌區的牆面，因此需專業打除人員配合。此一材料以塗布在磚面或</a:t>
            </a:r>
            <a:r>
              <a:rPr lang="en-US" altLang="zh-TW" sz="1200" b="0" i="0" kern="1200" dirty="0">
                <a:solidFill>
                  <a:schemeClr val="tx1"/>
                </a:solidFill>
                <a:effectLst/>
                <a:latin typeface="+mn-lt"/>
                <a:ea typeface="+mn-ea"/>
                <a:cs typeface="+mn-cs"/>
              </a:rPr>
              <a:t>RC</a:t>
            </a:r>
            <a:r>
              <a:rPr lang="zh-TW" altLang="en-US" sz="1200" b="0" i="0" kern="1200" dirty="0">
                <a:solidFill>
                  <a:schemeClr val="tx1"/>
                </a:solidFill>
                <a:effectLst/>
                <a:latin typeface="+mn-lt"/>
                <a:ea typeface="+mn-ea"/>
                <a:cs typeface="+mn-cs"/>
              </a:rPr>
              <a:t>結構為佳，完成後牆面再以水泥抺平再上漆。</a:t>
            </a:r>
          </a:p>
          <a:p>
            <a:r>
              <a:rPr lang="en-US" altLang="zh-TW" sz="1200" b="1" i="0" kern="1200" dirty="0">
                <a:solidFill>
                  <a:schemeClr val="tx1"/>
                </a:solidFill>
                <a:effectLst/>
                <a:latin typeface="+mn-lt"/>
                <a:ea typeface="+mn-ea"/>
                <a:cs typeface="+mn-cs"/>
              </a:rPr>
              <a:t>2. </a:t>
            </a:r>
            <a:r>
              <a:rPr lang="zh-TW" altLang="en-US" sz="1200" b="1" i="0" kern="1200" dirty="0">
                <a:solidFill>
                  <a:schemeClr val="tx1"/>
                </a:solidFill>
                <a:effectLst/>
                <a:latin typeface="+mn-lt"/>
                <a:ea typeface="+mn-ea"/>
                <a:cs typeface="+mn-cs"/>
              </a:rPr>
              <a:t>止漏填補材（</a:t>
            </a:r>
            <a:r>
              <a:rPr lang="en-US" altLang="zh-TW" sz="1200" b="1" i="0" kern="1200" dirty="0">
                <a:solidFill>
                  <a:schemeClr val="tx1"/>
                </a:solidFill>
                <a:effectLst/>
                <a:latin typeface="+mn-lt"/>
                <a:ea typeface="+mn-ea"/>
                <a:cs typeface="+mn-cs"/>
              </a:rPr>
              <a:t>Masterseal590</a:t>
            </a:r>
            <a:r>
              <a:rPr lang="zh-TW" altLang="en-US" sz="1200" b="1" i="0" kern="1200" dirty="0">
                <a:solidFill>
                  <a:schemeClr val="tx1"/>
                </a:solidFill>
                <a:effectLst/>
                <a:latin typeface="+mn-lt"/>
                <a:ea typeface="+mn-ea"/>
                <a:cs typeface="+mn-cs"/>
              </a:rPr>
              <a:t>）</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當室內舊有管線突然大量出水、或地下室牆面大量滲水時使用。</a:t>
            </a:r>
          </a:p>
          <a:p>
            <a:r>
              <a:rPr lang="zh-TW" altLang="en-US" sz="1200" b="0" i="0" kern="1200" dirty="0">
                <a:solidFill>
                  <a:schemeClr val="tx1"/>
                </a:solidFill>
                <a:effectLst/>
                <a:latin typeface="+mn-lt"/>
                <a:ea typeface="+mn-ea"/>
                <a:cs typeface="+mn-cs"/>
              </a:rPr>
              <a:t> </a:t>
            </a:r>
          </a:p>
          <a:p>
            <a:r>
              <a:rPr lang="zh-TW" altLang="en-US" sz="1200" b="1" i="0" kern="1200" dirty="0">
                <a:solidFill>
                  <a:schemeClr val="tx1"/>
                </a:solidFill>
                <a:effectLst/>
                <a:latin typeface="+mn-lt"/>
                <a:ea typeface="+mn-ea"/>
                <a:cs typeface="+mn-cs"/>
              </a:rPr>
              <a:t>小提醒</a:t>
            </a:r>
          </a:p>
          <a:p>
            <a:r>
              <a:rPr lang="zh-TW" altLang="en-US" sz="1200" b="0" i="0" kern="1200" dirty="0">
                <a:solidFill>
                  <a:schemeClr val="tx1"/>
                </a:solidFill>
                <a:effectLst/>
                <a:latin typeface="+mn-lt"/>
                <a:ea typeface="+mn-ea"/>
                <a:cs typeface="+mn-cs"/>
              </a:rPr>
              <a:t>上述各項施工，均需自備塗刷工具；塗刷或填縫前，必需將施工區表面清理乾淨後再行施工。材料若未使用完，需密合包裝容器，避免空氣進入接觸材料而固化。</a:t>
            </a:r>
          </a:p>
          <a:p>
            <a:r>
              <a:rPr lang="zh-TW" altLang="en-US" sz="1200" b="0" i="0" kern="1200" dirty="0">
                <a:solidFill>
                  <a:schemeClr val="tx1"/>
                </a:solidFill>
                <a:effectLst/>
                <a:latin typeface="+mn-lt"/>
                <a:ea typeface="+mn-ea"/>
                <a:cs typeface="+mn-cs"/>
              </a:rPr>
              <a:t>施工塗布材料以塗布二次為宜；第一次塗布以薄塗為佳、第二次再以正常塗布即可，二次施工間隔以指觸乾燥為間隔。施工材料於室外施工時，需確保完工後</a:t>
            </a:r>
            <a:r>
              <a:rPr lang="en-US" altLang="zh-TW" sz="1200" b="0" i="0" kern="1200" dirty="0">
                <a:solidFill>
                  <a:schemeClr val="tx1"/>
                </a:solidFill>
                <a:effectLst/>
                <a:latin typeface="+mn-lt"/>
                <a:ea typeface="+mn-ea"/>
                <a:cs typeface="+mn-cs"/>
              </a:rPr>
              <a:t>24</a:t>
            </a:r>
            <a:r>
              <a:rPr lang="zh-TW" altLang="en-US" sz="1200" b="0" i="0" kern="1200" dirty="0">
                <a:solidFill>
                  <a:schemeClr val="tx1"/>
                </a:solidFill>
                <a:effectLst/>
                <a:latin typeface="+mn-lt"/>
                <a:ea typeface="+mn-ea"/>
                <a:cs typeface="+mn-cs"/>
              </a:rPr>
              <a:t>小時內不接觸水份，因此要留意天氣狀況。</a:t>
            </a:r>
          </a:p>
          <a:p>
            <a:r>
              <a:rPr lang="zh-TW" altLang="en-US" sz="1200" b="0" i="0" kern="1200" dirty="0">
                <a:solidFill>
                  <a:schemeClr val="tx1"/>
                </a:solidFill>
                <a:effectLst/>
                <a:latin typeface="+mn-lt"/>
                <a:ea typeface="+mn-ea"/>
                <a:cs typeface="+mn-cs"/>
              </a:rPr>
              <a:t> </a:t>
            </a:r>
          </a:p>
          <a:p>
            <a:endParaRPr lang="zh-TW" altLang="en-US" dirty="0"/>
          </a:p>
        </p:txBody>
      </p:sp>
      <p:sp>
        <p:nvSpPr>
          <p:cNvPr id="4" name="投影片編號版面配置區 3"/>
          <p:cNvSpPr>
            <a:spLocks noGrp="1"/>
          </p:cNvSpPr>
          <p:nvPr>
            <p:ph type="sldNum" sz="quarter" idx="10"/>
          </p:nvPr>
        </p:nvSpPr>
        <p:spPr/>
        <p:txBody>
          <a:bodyPr/>
          <a:lstStyle/>
          <a:p>
            <a:fld id="{50367CFF-2FD7-42E2-B1A0-42E08CB0FE34}" type="slidenum">
              <a:rPr lang="zh-TW" altLang="en-US" smtClean="0"/>
              <a:pPr/>
              <a:t>13</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fontScale="85000" lnSpcReduction="20000"/>
          </a:bodyPr>
          <a:lstStyle/>
          <a:p>
            <a:r>
              <a:rPr lang="zh-TW" altLang="en-US" sz="1200" b="1" i="0" kern="1200" dirty="0">
                <a:solidFill>
                  <a:schemeClr val="tx1"/>
                </a:solidFill>
                <a:effectLst/>
                <a:latin typeface="+mn-lt"/>
                <a:ea typeface="+mn-ea"/>
                <a:cs typeface="+mn-cs"/>
              </a:rPr>
              <a:t>防水材料選用指南．一次搞懂</a:t>
            </a:r>
            <a:r>
              <a:rPr lang="en-US" altLang="zh-TW" sz="1200" b="1" i="0" kern="1200" dirty="0">
                <a:solidFill>
                  <a:schemeClr val="tx1"/>
                </a:solidFill>
                <a:effectLst/>
                <a:latin typeface="+mn-lt"/>
                <a:ea typeface="+mn-ea"/>
                <a:cs typeface="+mn-cs"/>
              </a:rPr>
              <a:t>6</a:t>
            </a:r>
            <a:r>
              <a:rPr lang="zh-TW" altLang="en-US" sz="1200" b="1" i="0" kern="1200" dirty="0">
                <a:solidFill>
                  <a:schemeClr val="tx1"/>
                </a:solidFill>
                <a:effectLst/>
                <a:latin typeface="+mn-lt"/>
                <a:ea typeface="+mn-ea"/>
                <a:cs typeface="+mn-cs"/>
              </a:rPr>
              <a:t>大常見防水材</a:t>
            </a:r>
            <a:endParaRPr lang="en-US" altLang="zh-TW" sz="1200" b="1" i="0" kern="1200" dirty="0">
              <a:solidFill>
                <a:schemeClr val="tx1"/>
              </a:solidFill>
              <a:effectLst/>
              <a:latin typeface="+mn-lt"/>
              <a:ea typeface="+mn-ea"/>
              <a:cs typeface="+mn-cs"/>
            </a:endParaRPr>
          </a:p>
          <a:p>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矽膠</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填縫材</a:t>
            </a:r>
          </a:p>
          <a:p>
            <a:r>
              <a:rPr lang="zh-TW" altLang="en-US" sz="1200" b="0" i="0" kern="1200" dirty="0">
                <a:solidFill>
                  <a:schemeClr val="tx1"/>
                </a:solidFill>
                <a:effectLst/>
                <a:latin typeface="+mn-lt"/>
                <a:ea typeface="+mn-ea"/>
                <a:cs typeface="+mn-cs"/>
              </a:rPr>
              <a:t>因種類繁多，僅介紹水性及中性矽膠，施工需配合矽膠槍使用。</a:t>
            </a:r>
          </a:p>
          <a:p>
            <a:r>
              <a:rPr lang="en-US" altLang="zh-TW" sz="1200" b="1" i="0" kern="1200" dirty="0">
                <a:solidFill>
                  <a:schemeClr val="tx1"/>
                </a:solidFill>
                <a:effectLst/>
                <a:latin typeface="+mn-lt"/>
                <a:ea typeface="+mn-ea"/>
                <a:cs typeface="+mn-cs"/>
              </a:rPr>
              <a:t>1. </a:t>
            </a:r>
            <a:r>
              <a:rPr lang="zh-TW" altLang="en-US" sz="1200" b="1" i="0" kern="1200" dirty="0">
                <a:solidFill>
                  <a:schemeClr val="tx1"/>
                </a:solidFill>
                <a:effectLst/>
                <a:latin typeface="+mn-lt"/>
                <a:ea typeface="+mn-ea"/>
                <a:cs typeface="+mn-cs"/>
              </a:rPr>
              <a:t>水性矽膠</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含壓克力成份，固化後表面可上漆著色，多用於室內牆面、門框或窗框等室內</a:t>
            </a:r>
          </a:p>
          <a:p>
            <a:r>
              <a:rPr lang="zh-TW" altLang="en-US" sz="1200" b="0" i="0" kern="1200" dirty="0">
                <a:solidFill>
                  <a:schemeClr val="tx1"/>
                </a:solidFill>
                <a:effectLst/>
                <a:latin typeface="+mn-lt"/>
                <a:ea typeface="+mn-ea"/>
                <a:cs typeface="+mn-cs"/>
              </a:rPr>
              <a:t>縫隙之填補。</a:t>
            </a:r>
          </a:p>
          <a:p>
            <a:r>
              <a:rPr lang="en-US" altLang="zh-TW" sz="1200" b="1" i="0" kern="1200" dirty="0">
                <a:solidFill>
                  <a:schemeClr val="tx1"/>
                </a:solidFill>
                <a:effectLst/>
                <a:latin typeface="+mn-lt"/>
                <a:ea typeface="+mn-ea"/>
                <a:cs typeface="+mn-cs"/>
              </a:rPr>
              <a:t>2 </a:t>
            </a:r>
            <a:r>
              <a:rPr lang="zh-TW" altLang="en-US" sz="1200" b="1" i="0" kern="1200" dirty="0">
                <a:solidFill>
                  <a:schemeClr val="tx1"/>
                </a:solidFill>
                <a:effectLst/>
                <a:latin typeface="+mn-lt"/>
                <a:ea typeface="+mn-ea"/>
                <a:cs typeface="+mn-cs"/>
              </a:rPr>
              <a:t>中性矽膠</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固化後表面不可上漆，多用於室外，如窗框、雨遮、外牆裂縫、外牆設施出口周邊等縫隙之填補。</a:t>
            </a:r>
          </a:p>
          <a:p>
            <a:r>
              <a:rPr lang="zh-TW" altLang="en-US" sz="1200" b="0" i="0" kern="1200" dirty="0">
                <a:solidFill>
                  <a:schemeClr val="tx1"/>
                </a:solidFill>
                <a:effectLst/>
                <a:latin typeface="+mn-lt"/>
                <a:ea typeface="+mn-ea"/>
                <a:cs typeface="+mn-cs"/>
              </a:rPr>
              <a:t> </a:t>
            </a:r>
          </a:p>
          <a:p>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塗膜</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防水材</a:t>
            </a:r>
          </a:p>
          <a:p>
            <a:r>
              <a:rPr lang="zh-TW" altLang="en-US" sz="1200" b="0" i="0" kern="1200" dirty="0">
                <a:solidFill>
                  <a:schemeClr val="tx1"/>
                </a:solidFill>
                <a:effectLst/>
                <a:latin typeface="+mn-lt"/>
                <a:ea typeface="+mn-ea"/>
                <a:cs typeface="+mn-cs"/>
              </a:rPr>
              <a:t>因種類繁多，僅介紹常用二種塗膜材料。</a:t>
            </a:r>
          </a:p>
          <a:p>
            <a:r>
              <a:rPr lang="en-US" altLang="zh-TW" sz="1200" b="1" i="0" kern="1200" dirty="0">
                <a:solidFill>
                  <a:schemeClr val="tx1"/>
                </a:solidFill>
                <a:effectLst/>
                <a:latin typeface="+mn-lt"/>
                <a:ea typeface="+mn-ea"/>
                <a:cs typeface="+mn-cs"/>
              </a:rPr>
              <a:t>1. </a:t>
            </a:r>
            <a:r>
              <a:rPr lang="zh-TW" altLang="en-US" sz="1200" b="1" i="0" kern="1200" dirty="0">
                <a:solidFill>
                  <a:schemeClr val="tx1"/>
                </a:solidFill>
                <a:effectLst/>
                <a:latin typeface="+mn-lt"/>
                <a:ea typeface="+mn-ea"/>
                <a:cs typeface="+mn-cs"/>
              </a:rPr>
              <a:t>壓克力彩色塗膜防水材</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抗</a:t>
            </a:r>
            <a:r>
              <a:rPr lang="en-US" altLang="zh-TW" sz="1200" b="0" i="0" kern="1200" dirty="0">
                <a:solidFill>
                  <a:schemeClr val="tx1"/>
                </a:solidFill>
                <a:effectLst/>
                <a:latin typeface="+mn-lt"/>
                <a:ea typeface="+mn-ea"/>
                <a:cs typeface="+mn-cs"/>
              </a:rPr>
              <a:t>UV</a:t>
            </a:r>
            <a:r>
              <a:rPr lang="zh-TW" altLang="en-US" sz="1200" b="0" i="0" kern="1200" dirty="0">
                <a:solidFill>
                  <a:schemeClr val="tx1"/>
                </a:solidFill>
                <a:effectLst/>
                <a:latin typeface="+mn-lt"/>
                <a:ea typeface="+mn-ea"/>
                <a:cs typeface="+mn-cs"/>
              </a:rPr>
              <a:t>效果較佳，搭配不同色系可用於室外牆面；若塗刷白色系可有效隔熱，常有人塗刷屋頂地面或鐵皮屋頂。</a:t>
            </a:r>
          </a:p>
          <a:p>
            <a:r>
              <a:rPr lang="en-US" altLang="zh-TW" sz="1200" b="1" i="0" kern="1200" dirty="0">
                <a:solidFill>
                  <a:schemeClr val="tx1"/>
                </a:solidFill>
                <a:effectLst/>
                <a:latin typeface="+mn-lt"/>
                <a:ea typeface="+mn-ea"/>
                <a:cs typeface="+mn-cs"/>
              </a:rPr>
              <a:t>2. </a:t>
            </a:r>
            <a:r>
              <a:rPr lang="zh-TW" altLang="en-US" sz="1200" b="1" i="0" kern="1200" dirty="0">
                <a:solidFill>
                  <a:schemeClr val="tx1"/>
                </a:solidFill>
                <a:effectLst/>
                <a:latin typeface="+mn-lt"/>
                <a:ea typeface="+mn-ea"/>
                <a:cs typeface="+mn-cs"/>
              </a:rPr>
              <a:t>彈性水泥</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抗</a:t>
            </a:r>
            <a:r>
              <a:rPr lang="en-US" altLang="zh-TW" sz="1200" b="0" i="0" kern="1200" dirty="0">
                <a:solidFill>
                  <a:schemeClr val="tx1"/>
                </a:solidFill>
                <a:effectLst/>
                <a:latin typeface="+mn-lt"/>
                <a:ea typeface="+mn-ea"/>
                <a:cs typeface="+mn-cs"/>
              </a:rPr>
              <a:t>UV</a:t>
            </a:r>
            <a:r>
              <a:rPr lang="zh-TW" altLang="en-US" sz="1200" b="0" i="0" kern="1200" dirty="0">
                <a:solidFill>
                  <a:schemeClr val="tx1"/>
                </a:solidFill>
                <a:effectLst/>
                <a:latin typeface="+mn-lt"/>
                <a:ea typeface="+mn-ea"/>
                <a:cs typeface="+mn-cs"/>
              </a:rPr>
              <a:t>效果不良，但價格便宜，用途與壓克力塗膜相似。</a:t>
            </a:r>
          </a:p>
          <a:p>
            <a:r>
              <a:rPr lang="zh-TW" altLang="en-US" sz="1200" b="0" i="0" kern="1200" dirty="0">
                <a:solidFill>
                  <a:schemeClr val="tx1"/>
                </a:solidFill>
                <a:effectLst/>
                <a:latin typeface="+mn-lt"/>
                <a:ea typeface="+mn-ea"/>
                <a:cs typeface="+mn-cs"/>
              </a:rPr>
              <a:t> </a:t>
            </a:r>
          </a:p>
          <a:p>
            <a:r>
              <a:rPr lang="en-US" altLang="zh-TW" sz="1200" b="1" i="0" kern="1200" dirty="0">
                <a:solidFill>
                  <a:schemeClr val="tx1"/>
                </a:solidFill>
                <a:effectLst/>
                <a:latin typeface="+mn-lt"/>
                <a:ea typeface="+mn-ea"/>
                <a:cs typeface="+mn-cs"/>
              </a:rPr>
              <a:t>2. </a:t>
            </a:r>
            <a:r>
              <a:rPr lang="zh-TW" altLang="en-US" sz="1200" b="1" i="0" kern="1200" dirty="0">
                <a:solidFill>
                  <a:schemeClr val="tx1"/>
                </a:solidFill>
                <a:effectLst/>
                <a:latin typeface="+mn-lt"/>
                <a:ea typeface="+mn-ea"/>
                <a:cs typeface="+mn-cs"/>
              </a:rPr>
              <a:t>彈性水泥 抗</a:t>
            </a:r>
            <a:r>
              <a:rPr lang="en-US" altLang="zh-TW" sz="1200" b="1" i="0" kern="1200" dirty="0">
                <a:solidFill>
                  <a:schemeClr val="tx1"/>
                </a:solidFill>
                <a:effectLst/>
                <a:latin typeface="+mn-lt"/>
                <a:ea typeface="+mn-ea"/>
                <a:cs typeface="+mn-cs"/>
              </a:rPr>
              <a:t>UV</a:t>
            </a:r>
            <a:r>
              <a:rPr lang="zh-TW" altLang="en-US" sz="1200" b="1" i="0" kern="1200" dirty="0">
                <a:solidFill>
                  <a:schemeClr val="tx1"/>
                </a:solidFill>
                <a:effectLst/>
                <a:latin typeface="+mn-lt"/>
                <a:ea typeface="+mn-ea"/>
                <a:cs typeface="+mn-cs"/>
              </a:rPr>
              <a:t>效果不良，但價格便宜，用途與壓克力塗膜相似。</a:t>
            </a:r>
          </a:p>
          <a:p>
            <a:r>
              <a:rPr lang="zh-TW" altLang="en-US" sz="1200" b="0" i="0" kern="1200" dirty="0">
                <a:solidFill>
                  <a:schemeClr val="tx1"/>
                </a:solidFill>
                <a:effectLst/>
                <a:latin typeface="+mn-lt"/>
                <a:ea typeface="+mn-ea"/>
                <a:cs typeface="+mn-cs"/>
              </a:rPr>
              <a:t>水泥系列防水材常用於壁癌或大量漏水的止漏處理。</a:t>
            </a:r>
          </a:p>
          <a:p>
            <a:r>
              <a:rPr lang="en-US" altLang="zh-TW" sz="1200" b="1" i="0" kern="1200" dirty="0">
                <a:solidFill>
                  <a:schemeClr val="tx1"/>
                </a:solidFill>
                <a:effectLst/>
                <a:latin typeface="+mn-lt"/>
                <a:ea typeface="+mn-ea"/>
                <a:cs typeface="+mn-cs"/>
              </a:rPr>
              <a:t>1. </a:t>
            </a:r>
            <a:r>
              <a:rPr lang="zh-TW" altLang="en-US" sz="1200" b="1" i="0" kern="1200" dirty="0">
                <a:solidFill>
                  <a:schemeClr val="tx1"/>
                </a:solidFill>
                <a:effectLst/>
                <a:latin typeface="+mn-lt"/>
                <a:ea typeface="+mn-ea"/>
                <a:cs typeface="+mn-cs"/>
              </a:rPr>
              <a:t>負壓防水材料</a:t>
            </a:r>
            <a:r>
              <a:rPr lang="en-US" altLang="zh-TW" sz="1200" b="1" i="0" kern="1200" dirty="0">
                <a:solidFill>
                  <a:schemeClr val="tx1"/>
                </a:solidFill>
                <a:effectLst/>
                <a:latin typeface="+mn-lt"/>
                <a:ea typeface="+mn-ea"/>
                <a:cs typeface="+mn-cs"/>
              </a:rPr>
              <a:t>(Masterseal581)</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做為隔間牆壁癌修復使用，但需要敲打壁癌區的牆面，因此需專業打除人員配合。此一材料以塗布在磚面或</a:t>
            </a:r>
            <a:r>
              <a:rPr lang="en-US" altLang="zh-TW" sz="1200" b="0" i="0" kern="1200" dirty="0">
                <a:solidFill>
                  <a:schemeClr val="tx1"/>
                </a:solidFill>
                <a:effectLst/>
                <a:latin typeface="+mn-lt"/>
                <a:ea typeface="+mn-ea"/>
                <a:cs typeface="+mn-cs"/>
              </a:rPr>
              <a:t>RC</a:t>
            </a:r>
            <a:r>
              <a:rPr lang="zh-TW" altLang="en-US" sz="1200" b="0" i="0" kern="1200" dirty="0">
                <a:solidFill>
                  <a:schemeClr val="tx1"/>
                </a:solidFill>
                <a:effectLst/>
                <a:latin typeface="+mn-lt"/>
                <a:ea typeface="+mn-ea"/>
                <a:cs typeface="+mn-cs"/>
              </a:rPr>
              <a:t>結構為佳，完成後牆面再以水泥抺平再上漆。</a:t>
            </a:r>
          </a:p>
          <a:p>
            <a:r>
              <a:rPr lang="en-US" altLang="zh-TW" sz="1200" b="1" i="0" kern="1200" dirty="0">
                <a:solidFill>
                  <a:schemeClr val="tx1"/>
                </a:solidFill>
                <a:effectLst/>
                <a:latin typeface="+mn-lt"/>
                <a:ea typeface="+mn-ea"/>
                <a:cs typeface="+mn-cs"/>
              </a:rPr>
              <a:t>2. </a:t>
            </a:r>
            <a:r>
              <a:rPr lang="zh-TW" altLang="en-US" sz="1200" b="1" i="0" kern="1200" dirty="0">
                <a:solidFill>
                  <a:schemeClr val="tx1"/>
                </a:solidFill>
                <a:effectLst/>
                <a:latin typeface="+mn-lt"/>
                <a:ea typeface="+mn-ea"/>
                <a:cs typeface="+mn-cs"/>
              </a:rPr>
              <a:t>止漏填補材（</a:t>
            </a:r>
            <a:r>
              <a:rPr lang="en-US" altLang="zh-TW" sz="1200" b="1" i="0" kern="1200" dirty="0">
                <a:solidFill>
                  <a:schemeClr val="tx1"/>
                </a:solidFill>
                <a:effectLst/>
                <a:latin typeface="+mn-lt"/>
                <a:ea typeface="+mn-ea"/>
                <a:cs typeface="+mn-cs"/>
              </a:rPr>
              <a:t>Masterseal590</a:t>
            </a:r>
            <a:r>
              <a:rPr lang="zh-TW" altLang="en-US" sz="1200" b="1" i="0" kern="1200" dirty="0">
                <a:solidFill>
                  <a:schemeClr val="tx1"/>
                </a:solidFill>
                <a:effectLst/>
                <a:latin typeface="+mn-lt"/>
                <a:ea typeface="+mn-ea"/>
                <a:cs typeface="+mn-cs"/>
              </a:rPr>
              <a:t>）</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當室內舊有管線突然大量出水、或地下室牆面大量滲水時使用。</a:t>
            </a:r>
          </a:p>
          <a:p>
            <a:r>
              <a:rPr lang="zh-TW" altLang="en-US" sz="1200" b="0" i="0" kern="1200" dirty="0">
                <a:solidFill>
                  <a:schemeClr val="tx1"/>
                </a:solidFill>
                <a:effectLst/>
                <a:latin typeface="+mn-lt"/>
                <a:ea typeface="+mn-ea"/>
                <a:cs typeface="+mn-cs"/>
              </a:rPr>
              <a:t> </a:t>
            </a:r>
          </a:p>
          <a:p>
            <a:r>
              <a:rPr lang="zh-TW" altLang="en-US" sz="1200" b="1" i="0" kern="1200" dirty="0">
                <a:solidFill>
                  <a:schemeClr val="tx1"/>
                </a:solidFill>
                <a:effectLst/>
                <a:latin typeface="+mn-lt"/>
                <a:ea typeface="+mn-ea"/>
                <a:cs typeface="+mn-cs"/>
              </a:rPr>
              <a:t>小提醒</a:t>
            </a:r>
          </a:p>
          <a:p>
            <a:r>
              <a:rPr lang="zh-TW" altLang="en-US" sz="1200" b="0" i="0" kern="1200" dirty="0">
                <a:solidFill>
                  <a:schemeClr val="tx1"/>
                </a:solidFill>
                <a:effectLst/>
                <a:latin typeface="+mn-lt"/>
                <a:ea typeface="+mn-ea"/>
                <a:cs typeface="+mn-cs"/>
              </a:rPr>
              <a:t>上述各項施工，均需自備塗刷工具；塗刷或填縫前，必需將施工區表面清理乾淨後再行施工。材料若未使用完，需密合包裝容器，避免空氣進入接觸材料而固化。</a:t>
            </a:r>
          </a:p>
          <a:p>
            <a:r>
              <a:rPr lang="zh-TW" altLang="en-US" sz="1200" b="0" i="0" kern="1200" dirty="0">
                <a:solidFill>
                  <a:schemeClr val="tx1"/>
                </a:solidFill>
                <a:effectLst/>
                <a:latin typeface="+mn-lt"/>
                <a:ea typeface="+mn-ea"/>
                <a:cs typeface="+mn-cs"/>
              </a:rPr>
              <a:t>施工塗布材料以塗布二次為宜；第一次塗布以薄塗為佳、第二次再以正常塗布即可，二次施工間隔以指觸乾燥為間隔。施工材料於室外施工時，需確保完工後</a:t>
            </a:r>
            <a:r>
              <a:rPr lang="en-US" altLang="zh-TW" sz="1200" b="0" i="0" kern="1200" dirty="0">
                <a:solidFill>
                  <a:schemeClr val="tx1"/>
                </a:solidFill>
                <a:effectLst/>
                <a:latin typeface="+mn-lt"/>
                <a:ea typeface="+mn-ea"/>
                <a:cs typeface="+mn-cs"/>
              </a:rPr>
              <a:t>24</a:t>
            </a:r>
            <a:r>
              <a:rPr lang="zh-TW" altLang="en-US" sz="1200" b="0" i="0" kern="1200" dirty="0">
                <a:solidFill>
                  <a:schemeClr val="tx1"/>
                </a:solidFill>
                <a:effectLst/>
                <a:latin typeface="+mn-lt"/>
                <a:ea typeface="+mn-ea"/>
                <a:cs typeface="+mn-cs"/>
              </a:rPr>
              <a:t>小時內不接觸水份，因此要留意天氣狀況。</a:t>
            </a:r>
          </a:p>
          <a:p>
            <a:r>
              <a:rPr lang="zh-TW" altLang="en-US" sz="1200" b="0" i="0" kern="1200" dirty="0">
                <a:solidFill>
                  <a:schemeClr val="tx1"/>
                </a:solidFill>
                <a:effectLst/>
                <a:latin typeface="+mn-lt"/>
                <a:ea typeface="+mn-ea"/>
                <a:cs typeface="+mn-cs"/>
              </a:rPr>
              <a:t> </a:t>
            </a:r>
          </a:p>
          <a:p>
            <a:endParaRPr lang="zh-TW" altLang="en-US" dirty="0"/>
          </a:p>
        </p:txBody>
      </p:sp>
      <p:sp>
        <p:nvSpPr>
          <p:cNvPr id="4" name="投影片編號版面配置區 3"/>
          <p:cNvSpPr>
            <a:spLocks noGrp="1"/>
          </p:cNvSpPr>
          <p:nvPr>
            <p:ph type="sldNum" sz="quarter" idx="10"/>
          </p:nvPr>
        </p:nvSpPr>
        <p:spPr/>
        <p:txBody>
          <a:bodyPr/>
          <a:lstStyle/>
          <a:p>
            <a:fld id="{50367CFF-2FD7-42E2-B1A0-42E08CB0FE34}" type="slidenum">
              <a:rPr lang="zh-TW" altLang="en-US" smtClean="0"/>
              <a:pPr/>
              <a:t>15</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fontScale="77500" lnSpcReduction="20000"/>
          </a:bodyPr>
          <a:lstStyle/>
          <a:p>
            <a:r>
              <a:rPr lang="zh-TW" altLang="en-US" b="1" dirty="0"/>
              <a:t>常見樓上鄰居家漏水、樓下也跟著漏，該怎麼處理才能保障自己的權益呢？修繕專家教你</a:t>
            </a:r>
            <a:r>
              <a:rPr lang="en-US" altLang="zh-TW" b="1" dirty="0"/>
              <a:t>4</a:t>
            </a:r>
            <a:r>
              <a:rPr lang="zh-TW" altLang="en-US" b="1" dirty="0"/>
              <a:t>步驟處理！</a:t>
            </a:r>
          </a:p>
          <a:p>
            <a:r>
              <a:rPr lang="zh-TW" altLang="en-US" b="1" dirty="0"/>
              <a:t>一、拍照記錄（照片需顯示日期），觀察滲漏水情形：</a:t>
            </a:r>
          </a:p>
          <a:p>
            <a:r>
              <a:rPr lang="zh-TW" altLang="en-US" dirty="0">
                <a:effectLst/>
              </a:rPr>
              <a:t>可記錄滲水是一直持續滲漏？或是只有特定時間滲漏，例如樓上有用水時？持續滲漏表示有可能是管線有破損，而特定時間則可能是地面防水不良所導致。</a:t>
            </a:r>
            <a:endParaRPr lang="zh-TW" altLang="en-US" dirty="0"/>
          </a:p>
          <a:p>
            <a:r>
              <a:rPr lang="zh-TW" altLang="en-US" b="1" dirty="0"/>
              <a:t>二、確認有滲漏水情形後，即可向鄰居反應請鄰居處理：</a:t>
            </a:r>
          </a:p>
          <a:p>
            <a:r>
              <a:rPr lang="zh-TW" altLang="en-US" dirty="0">
                <a:effectLst/>
              </a:rPr>
              <a:t>請鄰居找防水廠商來評估，自己也可以另找一間廠商來確認滲漏原因。如檢測結果為公共管線滲漏，則須找管委會處理。</a:t>
            </a:r>
            <a:endParaRPr lang="zh-TW" altLang="en-US" dirty="0"/>
          </a:p>
          <a:p>
            <a:r>
              <a:rPr lang="zh-TW" altLang="en-US" dirty="0">
                <a:effectLst/>
              </a:rPr>
              <a:t>依據公寓大廈管理條例第</a:t>
            </a:r>
            <a:r>
              <a:rPr lang="en-US" altLang="zh-TW" dirty="0">
                <a:effectLst/>
              </a:rPr>
              <a:t>10</a:t>
            </a:r>
            <a:r>
              <a:rPr lang="zh-TW" altLang="en-US" dirty="0">
                <a:effectLst/>
              </a:rPr>
              <a:t>條「</a:t>
            </a:r>
            <a:r>
              <a:rPr lang="en-US" altLang="zh-TW" dirty="0">
                <a:effectLst/>
              </a:rPr>
              <a:t>....</a:t>
            </a:r>
            <a:r>
              <a:rPr lang="zh-TW" altLang="en-US" dirty="0">
                <a:effectLst/>
              </a:rPr>
              <a:t>共用部分、約定共用部分之修繕、管理、維護，由管理負責人或管理委員會為之。其費用由公共基金支付或由區分所有權人按其共有之應有部分比例分擔之。</a:t>
            </a:r>
            <a:r>
              <a:rPr lang="en-US" altLang="zh-TW" dirty="0">
                <a:effectLst/>
              </a:rPr>
              <a:t>.....</a:t>
            </a:r>
            <a:r>
              <a:rPr lang="zh-TW" altLang="en-US" dirty="0">
                <a:effectLst/>
              </a:rPr>
              <a:t>」</a:t>
            </a:r>
            <a:endParaRPr lang="zh-TW" altLang="en-US" dirty="0"/>
          </a:p>
          <a:p>
            <a:r>
              <a:rPr lang="zh-TW" altLang="en-US" dirty="0">
                <a:effectLst/>
              </a:rPr>
              <a:t>樓下漏水原因，如可歸責於樓上住戶之住家管理使用之過失所致，由樓上住戶負擔修繕費用。但實務經驗，多由上下兩戶分攤費用為多。</a:t>
            </a:r>
            <a:endParaRPr lang="zh-TW" altLang="en-US" dirty="0"/>
          </a:p>
          <a:p>
            <a:r>
              <a:rPr lang="zh-TW" altLang="en-US" dirty="0"/>
              <a:t> </a:t>
            </a:r>
          </a:p>
          <a:p>
            <a:r>
              <a:rPr lang="zh-TW" altLang="en-US" b="1" dirty="0"/>
              <a:t>三、反應後如鄰居不願意處理：</a:t>
            </a:r>
          </a:p>
          <a:p>
            <a:r>
              <a:rPr lang="zh-TW" altLang="en-US" dirty="0">
                <a:effectLst/>
              </a:rPr>
              <a:t>依據公寓大廈管理條例第</a:t>
            </a:r>
            <a:r>
              <a:rPr lang="en-US" altLang="zh-TW" dirty="0">
                <a:effectLst/>
              </a:rPr>
              <a:t>6</a:t>
            </a:r>
            <a:r>
              <a:rPr lang="zh-TW" altLang="en-US" dirty="0">
                <a:effectLst/>
              </a:rPr>
              <a:t>條第</a:t>
            </a:r>
            <a:r>
              <a:rPr lang="en-US" altLang="zh-TW" dirty="0">
                <a:effectLst/>
              </a:rPr>
              <a:t>2</a:t>
            </a:r>
            <a:r>
              <a:rPr lang="zh-TW" altLang="en-US" dirty="0">
                <a:effectLst/>
              </a:rPr>
              <a:t>款「他住戶因維護、修繕專有部分、約定專用部分或設置管線，必須進入或使用其專有部分或約定專用部分時，不得拒絕。」</a:t>
            </a:r>
            <a:endParaRPr lang="zh-TW" altLang="en-US" dirty="0"/>
          </a:p>
          <a:p>
            <a:r>
              <a:rPr lang="zh-TW" altLang="en-US" dirty="0">
                <a:effectLst/>
              </a:rPr>
              <a:t>此項相鄰使用權，是加在其他區分所有權人之一項負擔，應限於「必要範圍內」，才能這樣做，不宜讓相鄰區分所有權人負過重之容忍義務。</a:t>
            </a:r>
            <a:endParaRPr lang="zh-TW" altLang="en-US" dirty="0"/>
          </a:p>
          <a:p>
            <a:r>
              <a:rPr lang="zh-TW" altLang="en-US" dirty="0">
                <a:effectLst/>
              </a:rPr>
              <a:t>所謂「必要範圍內」（或「必須」），指如果不進入相鄰區分所有權人之專有部分（樓上住家），就無法完成維護、修繕專有部分（樓下住家）或設置管線之情形。例如：樓上住家浴室馬桶漏水、地板之防水層損壞，造成樓下住家漏水，不從上層修繕就無法止漏。</a:t>
            </a:r>
            <a:endParaRPr lang="zh-TW" altLang="en-US" dirty="0"/>
          </a:p>
          <a:p>
            <a:r>
              <a:rPr lang="zh-TW" altLang="en-US" dirty="0">
                <a:effectLst/>
              </a:rPr>
              <a:t>可先請大樓管委會或是里長居中協調，如協調結果不順利，則需麻煩管委會寄發存證信函通知，然後報請主管機關（縣市政府工務局）處理。</a:t>
            </a:r>
            <a:endParaRPr lang="zh-TW" altLang="en-US" dirty="0"/>
          </a:p>
          <a:p>
            <a:r>
              <a:rPr lang="zh-TW" altLang="en-US" dirty="0"/>
              <a:t> </a:t>
            </a:r>
          </a:p>
          <a:p>
            <a:r>
              <a:rPr lang="zh-TW" altLang="en-US" b="1" dirty="0"/>
              <a:t>四、 住戶欲請求法院判決准其進入修繕，應舉證之事項：</a:t>
            </a:r>
          </a:p>
          <a:p>
            <a:r>
              <a:rPr lang="zh-TW" altLang="en-US" dirty="0">
                <a:effectLst/>
              </a:rPr>
              <a:t>需傳訊水電技工（或直接在訴訟中請求鑑定單位鑑定），證明修繕方法、及進入樓上修繕之必要。</a:t>
            </a:r>
            <a:endParaRPr lang="zh-TW" altLang="en-US" dirty="0"/>
          </a:p>
          <a:p>
            <a:r>
              <a:rPr lang="zh-TW" altLang="en-US" dirty="0">
                <a:effectLst/>
              </a:rPr>
              <a:t>再證明住戶已委請管委會多次協調不成（或多次聲請調解委員會或公益團體調解，而不能達成協議），請求樓上住戶解決漏水問題，均未獲得處理。</a:t>
            </a:r>
            <a:endParaRPr lang="zh-TW" altLang="en-US" dirty="0"/>
          </a:p>
          <a:p>
            <a:r>
              <a:rPr lang="zh-TW" altLang="en-US" dirty="0">
                <a:effectLst/>
              </a:rPr>
              <a:t>以上，住戶如能確實舉證，獲得勝訴判決之機會就高。但依據實務經驗，「透過行政程序需花費不少時間，最好還是以雙方溝通協調方式處理為宜」。</a:t>
            </a:r>
            <a:endParaRPr lang="zh-TW" altLang="en-US" dirty="0"/>
          </a:p>
          <a:p>
            <a:r>
              <a:rPr lang="zh-TW" altLang="en-US" dirty="0">
                <a:effectLst/>
              </a:rPr>
              <a:t>鄰里關係重要，自家權益也重要，漏水的問題有時候真的牽連廣大，「和氣溝通」是最好的解決辦法喔！</a:t>
            </a:r>
            <a:endParaRPr lang="zh-TW" altLang="en-US" dirty="0"/>
          </a:p>
          <a:p>
            <a:br>
              <a:rPr lang="en-US" altLang="zh-TW" dirty="0"/>
            </a:br>
            <a:endParaRPr lang="zh-TW" altLang="en-US" dirty="0"/>
          </a:p>
        </p:txBody>
      </p:sp>
      <p:sp>
        <p:nvSpPr>
          <p:cNvPr id="4" name="投影片編號版面配置區 3"/>
          <p:cNvSpPr>
            <a:spLocks noGrp="1"/>
          </p:cNvSpPr>
          <p:nvPr>
            <p:ph type="sldNum" sz="quarter" idx="10"/>
          </p:nvPr>
        </p:nvSpPr>
        <p:spPr/>
        <p:txBody>
          <a:bodyPr/>
          <a:lstStyle/>
          <a:p>
            <a:fld id="{50367CFF-2FD7-42E2-B1A0-42E08CB0FE34}" type="slidenum">
              <a:rPr lang="zh-TW" altLang="en-US" smtClean="0"/>
              <a:pPr/>
              <a:t>19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漏水壁癌是居家常見的頭痛問題，有些部分是我們無法自行處理的，就可以請抓漏專家來做！</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可以開玩笑地說就是我本人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住戶</a:t>
            </a:r>
            <a:r>
              <a:rPr lang="zh-TW" altLang="en-US" dirty="0"/>
              <a:t>、社區管委會可以透過信義居家預約、洽詢問題，之後會有廠商主動和您連繫。過程很簡單，也更有保障，才能為自己省去日後的糾紛與麻煩，安心有保障。</a:t>
            </a:r>
            <a:r>
              <a:rPr lang="zh-TW" altLang="en-US" sz="1200" b="0" i="0" kern="1200" dirty="0">
                <a:solidFill>
                  <a:schemeClr val="tx1"/>
                </a:solidFill>
                <a:effectLst/>
                <a:latin typeface="+mn-lt"/>
                <a:ea typeface="+mn-ea"/>
                <a:cs typeface="+mn-cs"/>
              </a:rPr>
              <a:t>大家有需要可掃描簡報上的</a:t>
            </a:r>
            <a:r>
              <a:rPr lang="en-US" altLang="zh-TW" sz="1200" b="0" i="0" kern="1200" dirty="0">
                <a:solidFill>
                  <a:schemeClr val="tx1"/>
                </a:solidFill>
                <a:effectLst/>
                <a:latin typeface="+mn-lt"/>
                <a:ea typeface="+mn-ea"/>
                <a:cs typeface="+mn-cs"/>
              </a:rPr>
              <a:t>QRCODE</a:t>
            </a:r>
            <a:r>
              <a:rPr lang="zh-TW" altLang="en-US" sz="1200" b="0" i="0" kern="1200" dirty="0">
                <a:solidFill>
                  <a:schemeClr val="tx1"/>
                </a:solidFill>
                <a:effectLst/>
                <a:latin typeface="+mn-lt"/>
                <a:ea typeface="+mn-ea"/>
                <a:cs typeface="+mn-cs"/>
              </a:rPr>
              <a:t>，就會看到相關訊息喔！</a:t>
            </a:r>
            <a:br>
              <a:rPr lang="en-US" altLang="zh-TW" dirty="0"/>
            </a:b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1D79F8C1-6D08-469C-AE5A-A0A7E401703F}" type="slidenum">
              <a:rPr lang="zh-TW" altLang="en-US" smtClean="0"/>
              <a:t>21</a:t>
            </a:fld>
            <a:endParaRPr lang="zh-TW" altLang="en-US"/>
          </a:p>
        </p:txBody>
      </p:sp>
    </p:spTree>
    <p:extLst>
      <p:ext uri="{BB962C8B-B14F-4D97-AF65-F5344CB8AC3E}">
        <p14:creationId xmlns:p14="http://schemas.microsoft.com/office/powerpoint/2010/main" val="319875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br>
              <a:rPr lang="en-US" altLang="zh-TW" dirty="0"/>
            </a:br>
            <a:br>
              <a:rPr lang="en-US" altLang="zh-TW" dirty="0"/>
            </a:br>
            <a:endParaRPr lang="zh-TW" altLang="en-US" dirty="0"/>
          </a:p>
        </p:txBody>
      </p:sp>
      <p:sp>
        <p:nvSpPr>
          <p:cNvPr id="4" name="投影片編號版面配置區 3"/>
          <p:cNvSpPr>
            <a:spLocks noGrp="1"/>
          </p:cNvSpPr>
          <p:nvPr>
            <p:ph type="sldNum" sz="quarter" idx="10"/>
          </p:nvPr>
        </p:nvSpPr>
        <p:spPr/>
        <p:txBody>
          <a:bodyPr/>
          <a:lstStyle/>
          <a:p>
            <a:fld id="{50367CFF-2FD7-42E2-B1A0-42E08CB0FE34}" type="slidenum">
              <a:rPr lang="zh-TW" altLang="en-US" smtClean="0"/>
              <a:pPr/>
              <a:t>22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6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9144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extLst>
      <p:ext uri="{BB962C8B-B14F-4D97-AF65-F5344CB8AC3E}">
        <p14:creationId xmlns:p14="http://schemas.microsoft.com/office/powerpoint/2010/main" val="7334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extLst>
      <p:ext uri="{BB962C8B-B14F-4D97-AF65-F5344CB8AC3E}">
        <p14:creationId xmlns:p14="http://schemas.microsoft.com/office/powerpoint/2010/main" val="283864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1562E4E-0C59-467D-B553-DA315BC50982}" type="datetimeFigureOut">
              <a:rPr lang="zh-TW" altLang="en-US" smtClean="0"/>
              <a:t>2021/3/30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51F779-347B-49AA-AA7B-75DC06891AA3}" type="slidenum">
              <a:rPr lang="zh-TW" altLang="en-US" smtClean="0"/>
              <a:t>‹#›</a:t>
            </a:fld>
            <a:endParaRPr lang="zh-TW" altLang="en-US"/>
          </a:p>
        </p:txBody>
      </p:sp>
    </p:spTree>
    <p:extLst>
      <p:ext uri="{BB962C8B-B14F-4D97-AF65-F5344CB8AC3E}">
        <p14:creationId xmlns:p14="http://schemas.microsoft.com/office/powerpoint/2010/main" val="1745999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9"/>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68"/>
            <a:ext cx="20574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D3EEFE8C-648C-4669-8589-0BECB5DE00EB}" type="datetimeFigureOut">
              <a:rPr lang="zh-CN" altLang="en-US" smtClean="0"/>
              <a:pPr/>
              <a:t>2021/3/30</a:t>
            </a:fld>
            <a:endParaRPr lang="zh-CN" altLang="en-US"/>
          </a:p>
        </p:txBody>
      </p:sp>
      <p:sp>
        <p:nvSpPr>
          <p:cNvPr id="5" name="页脚占位符 4"/>
          <p:cNvSpPr>
            <a:spLocks noGrp="1"/>
          </p:cNvSpPr>
          <p:nvPr>
            <p:ph type="ftr" sz="quarter" idx="3"/>
          </p:nvPr>
        </p:nvSpPr>
        <p:spPr>
          <a:xfrm>
            <a:off x="3028950" y="6356368"/>
            <a:ext cx="30861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68"/>
            <a:ext cx="20574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BFF761E8-59B4-4EFD-9089-F36B8F1E2AF6}" type="slidenum">
              <a:rPr lang="zh-CN" altLang="en-US" smtClean="0"/>
              <a:pPr/>
              <a:t>‹#›</a:t>
            </a:fld>
            <a:endParaRPr lang="zh-CN" altLang="en-US"/>
          </a:p>
        </p:txBody>
      </p:sp>
    </p:spTree>
    <p:extLst>
      <p:ext uri="{BB962C8B-B14F-4D97-AF65-F5344CB8AC3E}">
        <p14:creationId xmlns:p14="http://schemas.microsoft.com/office/powerpoint/2010/main" val="144631758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3.wdp"/><Relationship Id="rId18" Type="http://schemas.openxmlformats.org/officeDocument/2006/relationships/image" Target="../media/image11.png"/><Relationship Id="rId3" Type="http://schemas.openxmlformats.org/officeDocument/2006/relationships/image" Target="../media/image1.jpg"/><Relationship Id="rId7" Type="http://schemas.microsoft.com/office/2007/relationships/hdphoto" Target="../media/hdphoto1.wdp"/><Relationship Id="rId12" Type="http://schemas.openxmlformats.org/officeDocument/2006/relationships/image" Target="../media/image8.png"/><Relationship Id="rId17" Type="http://schemas.microsoft.com/office/2007/relationships/hdphoto" Target="../media/hdphoto5.wdp"/><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g"/><Relationship Id="rId15" Type="http://schemas.microsoft.com/office/2007/relationships/hdphoto" Target="../media/hdphoto4.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5.jpeg"/><Relationship Id="rId4" Type="http://schemas.openxmlformats.org/officeDocument/2006/relationships/image" Target="../media/image31.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8.png"/><Relationship Id="rId3" Type="http://schemas.openxmlformats.org/officeDocument/2006/relationships/image" Target="../media/image1.jpg"/><Relationship Id="rId7" Type="http://schemas.openxmlformats.org/officeDocument/2006/relationships/diagramLayout" Target="../diagrams/layout1.xml"/><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Data" Target="../diagrams/data1.xml"/><Relationship Id="rId11" Type="http://schemas.openxmlformats.org/officeDocument/2006/relationships/image" Target="../media/image31.png"/><Relationship Id="rId5" Type="http://schemas.openxmlformats.org/officeDocument/2006/relationships/image" Target="../media/image36.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microsoft.com/office/2007/relationships/hdphoto" Target="../media/hdphoto7.wdp"/><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sp>
        <p:nvSpPr>
          <p:cNvPr id="8" name="TextBox 3"/>
          <p:cNvSpPr txBox="1"/>
          <p:nvPr/>
        </p:nvSpPr>
        <p:spPr>
          <a:xfrm>
            <a:off x="-11005871" y="-2469060"/>
            <a:ext cx="4724175" cy="1323439"/>
          </a:xfrm>
          <a:prstGeom prst="rect">
            <a:avLst/>
          </a:prstGeom>
          <a:noFill/>
        </p:spPr>
        <p:txBody>
          <a:bodyPr wrap="square">
            <a:spAutoFit/>
          </a:bodyPr>
          <a:lstStyle/>
          <a:p>
            <a:pPr algn="ctr" fontAlgn="auto">
              <a:spcBef>
                <a:spcPts val="0"/>
              </a:spcBef>
              <a:spcAft>
                <a:spcPts val="0"/>
              </a:spcAft>
              <a:defRPr/>
            </a:pPr>
            <a:r>
              <a:rPr kumimoji="0" lang="zh-TW" altLang="en-US" sz="4000" b="1" dirty="0">
                <a:latin typeface="微軟正黑體" pitchFamily="34" charset="-120"/>
                <a:ea typeface="微軟正黑體" pitchFamily="34" charset="-120"/>
                <a:cs typeface="Arial" pitchFamily="34" charset="0"/>
              </a:rPr>
              <a:t>擾人壁癌</a:t>
            </a:r>
            <a:r>
              <a:rPr lang="zh-TW" altLang="en-US" sz="4000" b="1" dirty="0">
                <a:latin typeface="微軟正黑體" pitchFamily="34" charset="-120"/>
                <a:ea typeface="微軟正黑體" pitchFamily="34" charset="-120"/>
                <a:cs typeface="Arial" pitchFamily="34" charset="0"/>
              </a:rPr>
              <a:t>、</a:t>
            </a:r>
            <a:r>
              <a:rPr kumimoji="0" lang="zh-TW" altLang="en-US" sz="4000" b="1" dirty="0">
                <a:latin typeface="微軟正黑體" pitchFamily="34" charset="-120"/>
                <a:ea typeface="微軟正黑體" pitchFamily="34" charset="-120"/>
                <a:cs typeface="Arial" pitchFamily="34" charset="0"/>
              </a:rPr>
              <a:t>漏水</a:t>
            </a:r>
            <a:endParaRPr kumimoji="0" lang="en-US" altLang="zh-TW" sz="4000" b="1" dirty="0">
              <a:latin typeface="微軟正黑體" pitchFamily="34" charset="-120"/>
              <a:ea typeface="微軟正黑體" pitchFamily="34" charset="-120"/>
              <a:cs typeface="Arial" pitchFamily="34" charset="0"/>
            </a:endParaRPr>
          </a:p>
          <a:p>
            <a:pPr algn="ctr" fontAlgn="auto">
              <a:spcBef>
                <a:spcPts val="0"/>
              </a:spcBef>
              <a:spcAft>
                <a:spcPts val="0"/>
              </a:spcAft>
              <a:defRPr/>
            </a:pPr>
            <a:r>
              <a:rPr kumimoji="0" lang="zh-TW" altLang="en-US" sz="4000" b="1" dirty="0">
                <a:latin typeface="微軟正黑體" pitchFamily="34" charset="-120"/>
                <a:ea typeface="微軟正黑體" pitchFamily="34" charset="-120"/>
                <a:cs typeface="Arial" pitchFamily="34" charset="0"/>
              </a:rPr>
              <a:t>教你完美應對</a:t>
            </a:r>
            <a:r>
              <a:rPr lang="zh-TW" altLang="en-US" sz="4000" b="1" dirty="0">
                <a:latin typeface="微軟正黑體" pitchFamily="34" charset="-120"/>
                <a:ea typeface="微軟正黑體" pitchFamily="34" charset="-120"/>
                <a:cs typeface="Arial" pitchFamily="34" charset="0"/>
              </a:rPr>
              <a:t>！</a:t>
            </a:r>
            <a:endParaRPr kumimoji="0" lang="en-US" altLang="ko-KR" sz="4000" b="1" dirty="0">
              <a:latin typeface="微軟正黑體" pitchFamily="34" charset="-120"/>
              <a:ea typeface="微軟正黑體" pitchFamily="34" charset="-120"/>
              <a:cs typeface="Arial" pitchFamily="34" charset="0"/>
            </a:endParaRPr>
          </a:p>
        </p:txBody>
      </p:sp>
      <p:cxnSp>
        <p:nvCxnSpPr>
          <p:cNvPr id="11" name="直線接點 10"/>
          <p:cNvCxnSpPr/>
          <p:nvPr/>
        </p:nvCxnSpPr>
        <p:spPr>
          <a:xfrm>
            <a:off x="4827310" y="16788"/>
            <a:ext cx="484871" cy="23780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659084" y="0"/>
            <a:ext cx="533128" cy="25823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0" y="6578534"/>
            <a:ext cx="9144000" cy="2794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0" y="6578534"/>
            <a:ext cx="9144000" cy="2794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7850186" y="1102191"/>
            <a:ext cx="4419600" cy="477054"/>
          </a:xfrm>
          <a:prstGeom prst="rect">
            <a:avLst/>
          </a:prstGeom>
          <a:noFill/>
        </p:spPr>
        <p:txBody>
          <a:bodyPr wrap="square" rtlCol="0">
            <a:spAutoFit/>
          </a:bodyPr>
          <a:lstStyle/>
          <a:p>
            <a:r>
              <a:rPr lang="en-US" altLang="zh-TW" sz="2500" b="1" dirty="0">
                <a:latin typeface="文鼎中圓" pitchFamily="49" charset="-120"/>
                <a:ea typeface="文鼎中圓" pitchFamily="49" charset="-120"/>
              </a:rPr>
              <a:t>/</a:t>
            </a:r>
            <a:r>
              <a:rPr lang="zh-TW" altLang="en-US" sz="2500" b="1" dirty="0">
                <a:latin typeface="文鼎中圓" pitchFamily="49" charset="-120"/>
                <a:ea typeface="文鼎中圓" pitchFamily="49" charset="-120"/>
              </a:rPr>
              <a:t>作</a:t>
            </a:r>
          </a:p>
        </p:txBody>
      </p:sp>
      <p:pic>
        <p:nvPicPr>
          <p:cNvPr id="6" name="圖片 5" descr="LOGO-橫-01.png"/>
          <p:cNvPicPr>
            <a:picLocks noChangeAspect="1"/>
          </p:cNvPicPr>
          <p:nvPr/>
        </p:nvPicPr>
        <p:blipFill>
          <a:blip r:embed="rId4" cstate="print"/>
          <a:stretch>
            <a:fillRect/>
          </a:stretch>
        </p:blipFill>
        <p:spPr>
          <a:xfrm>
            <a:off x="5468934" y="934439"/>
            <a:ext cx="2691364" cy="909163"/>
          </a:xfrm>
          <a:prstGeom prst="rect">
            <a:avLst/>
          </a:prstGeom>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l="9877" r="5611"/>
          <a:stretch/>
        </p:blipFill>
        <p:spPr>
          <a:xfrm>
            <a:off x="-8473" y="1912220"/>
            <a:ext cx="9152473" cy="4815874"/>
          </a:xfrm>
          <a:prstGeom prst="rect">
            <a:avLst/>
          </a:prstGeom>
        </p:spPr>
      </p:pic>
      <p:pic>
        <p:nvPicPr>
          <p:cNvPr id="2068" name="Picture 20" descr="ãWOW ç´ æãçåçæå°çµæ"/>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083471" y="2359388"/>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ãWOW ç´ æãçåçæå°çµæ"/>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1431227">
            <a:off x="3195884" y="-7493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0" y="0"/>
            <a:ext cx="9144000" cy="685800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84" name="Picture 36" descr="http://www.akuziti.com/cache/156600962226438.png"/>
          <p:cNvPicPr>
            <a:picLocks noChangeAspect="1" noChangeArrowheads="1"/>
          </p:cNvPicPr>
          <p:nvPr/>
        </p:nvPicPr>
        <p:blipFill rotWithShape="1">
          <a:blip r:embed="rId10">
            <a:extLst>
              <a:ext uri="{28A0092B-C50C-407E-A947-70E740481C1C}">
                <a14:useLocalDpi xmlns:a14="http://schemas.microsoft.com/office/drawing/2010/main" val="0"/>
              </a:ext>
            </a:extLst>
          </a:blip>
          <a:srcRect r="50000"/>
          <a:stretch/>
        </p:blipFill>
        <p:spPr bwMode="auto">
          <a:xfrm>
            <a:off x="-4229328" y="-1274907"/>
            <a:ext cx="2296581" cy="12240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http://www.akuziti.com/cache/156600965823601.png"/>
          <p:cNvPicPr>
            <a:picLocks noChangeAspect="1" noChangeArrowheads="1"/>
          </p:cNvPicPr>
          <p:nvPr/>
        </p:nvPicPr>
        <p:blipFill rotWithShape="1">
          <a:blip r:embed="rId11">
            <a:extLst>
              <a:ext uri="{28A0092B-C50C-407E-A947-70E740481C1C}">
                <a14:useLocalDpi xmlns:a14="http://schemas.microsoft.com/office/drawing/2010/main" val="0"/>
              </a:ext>
            </a:extLst>
          </a:blip>
          <a:srcRect r="71889"/>
          <a:stretch/>
        </p:blipFill>
        <p:spPr bwMode="auto">
          <a:xfrm>
            <a:off x="-4229328" y="-477795"/>
            <a:ext cx="1260000" cy="751153"/>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ãæ¼«ç« é² ç´ æãçåçæå°çµæ"/>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67250" b="90000" l="10000" r="41500"/>
                    </a14:imgEffect>
                  </a14:imgLayer>
                </a14:imgProps>
              </a:ext>
              <a:ext uri="{28A0092B-C50C-407E-A947-70E740481C1C}">
                <a14:useLocalDpi xmlns:a14="http://schemas.microsoft.com/office/drawing/2010/main" val="0"/>
              </a:ext>
            </a:extLst>
          </a:blip>
          <a:srcRect l="14997" t="58832" r="57503" b="13482"/>
          <a:stretch/>
        </p:blipFill>
        <p:spPr bwMode="auto">
          <a:xfrm rot="21277151">
            <a:off x="7890689" y="-259621"/>
            <a:ext cx="1187998" cy="119598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8" descr="ãBOOM ç´ æãçåçæå°çµæ"/>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foregroundMark x1="34769" y1="18765" x2="34769" y2="18765"/>
                        <a14:foregroundMark x1="66308" y1="30166" x2="66308" y2="30166"/>
                        <a14:foregroundMark x1="68154" y1="23753" x2="68154" y2="23753"/>
                        <a14:foregroundMark x1="64923" y1="25416" x2="64923" y2="25416"/>
                        <a14:foregroundMark x1="65231" y1="28029" x2="65231" y2="28029"/>
                        <a14:foregroundMark x1="34769" y1="54632" x2="34769" y2="54632"/>
                        <a14:foregroundMark x1="32308" y1="43230" x2="32308" y2="43230"/>
                        <a14:foregroundMark x1="26615" y1="50831" x2="26615" y2="50831"/>
                        <a14:foregroundMark x1="23846" y1="41093" x2="23846" y2="41093"/>
                        <a14:foregroundMark x1="25846" y1="31829" x2="25846" y2="31829"/>
                        <a14:foregroundMark x1="29077" y1="35629" x2="29077" y2="35629"/>
                        <a14:foregroundMark x1="30154" y1="41093" x2="30154" y2="41093"/>
                        <a14:foregroundMark x1="29385" y1="46081" x2="29385" y2="46081"/>
                        <a14:foregroundMark x1="26615" y1="59620" x2="26615" y2="59620"/>
                        <a14:foregroundMark x1="30154" y1="60095" x2="30154" y2="60095"/>
                        <a14:foregroundMark x1="40615" y1="47743" x2="40615" y2="47743"/>
                        <a14:foregroundMark x1="41692" y1="43943" x2="41692" y2="43943"/>
                        <a14:foregroundMark x1="45538" y1="46556" x2="45538" y2="46556"/>
                        <a14:foregroundMark x1="45538" y1="52494" x2="45538" y2="52494"/>
                        <a14:foregroundMark x1="43538" y1="52494" x2="43538" y2="52494"/>
                        <a14:foregroundMark x1="42154" y1="52019" x2="42154" y2="52019"/>
                        <a14:foregroundMark x1="40615" y1="49169" x2="40615" y2="49169"/>
                        <a14:foregroundMark x1="39231" y1="45368" x2="39231" y2="45368"/>
                        <a14:foregroundMark x1="49538" y1="48694" x2="49538" y2="48694"/>
                        <a14:foregroundMark x1="55385" y1="44893" x2="55385" y2="44893"/>
                        <a14:foregroundMark x1="56462" y1="51544" x2="56462" y2="51544"/>
                        <a14:foregroundMark x1="54462" y1="54632" x2="54462" y2="54632"/>
                        <a14:foregroundMark x1="61385" y1="47743" x2="61385" y2="47743"/>
                        <a14:foregroundMark x1="66308" y1="52969" x2="66308" y2="52969"/>
                        <a14:foregroundMark x1="68769" y1="43230" x2="68769" y2="43230"/>
                        <a14:foregroundMark x1="69538" y1="40618" x2="69538" y2="40618"/>
                        <a14:foregroundMark x1="72000" y1="47743" x2="72000" y2="47743"/>
                        <a14:foregroundMark x1="75846" y1="57482" x2="75846" y2="57482"/>
                        <a14:foregroundMark x1="63538" y1="43943" x2="63538" y2="43943"/>
                        <a14:foregroundMark x1="57231" y1="78622" x2="57231" y2="78622"/>
                        <a14:foregroundMark x1="31846" y1="48694" x2="31846" y2="48694"/>
                        <a14:foregroundMark x1="33231" y1="50831" x2="33231" y2="50831"/>
                      </a14:backgroundRemoval>
                    </a14:imgEffect>
                  </a14:imgLayer>
                </a14:imgProps>
              </a:ext>
              <a:ext uri="{28A0092B-C50C-407E-A947-70E740481C1C}">
                <a14:useLocalDpi xmlns:a14="http://schemas.microsoft.com/office/drawing/2010/main" val="0"/>
              </a:ext>
            </a:extLst>
          </a:blip>
          <a:srcRect l="31395" t="12865" r="61784" b="75925"/>
          <a:stretch/>
        </p:blipFill>
        <p:spPr bwMode="auto">
          <a:xfrm>
            <a:off x="7948272" y="775275"/>
            <a:ext cx="278048" cy="295996"/>
          </a:xfrm>
          <a:prstGeom prst="round2DiagRect">
            <a:avLst>
              <a:gd name="adj1" fmla="val 16667"/>
              <a:gd name="adj2" fmla="val 50000"/>
            </a:avLst>
          </a:prstGeom>
          <a:noFill/>
          <a:extLst>
            <a:ext uri="{909E8E84-426E-40DD-AFC4-6F175D3DCCD1}">
              <a14:hiddenFill xmlns:a14="http://schemas.microsoft.com/office/drawing/2010/main">
                <a:solidFill>
                  <a:srgbClr val="FFFFFF"/>
                </a:solidFill>
              </a14:hiddenFill>
            </a:ext>
          </a:extLst>
        </p:spPr>
      </p:pic>
      <p:pic>
        <p:nvPicPr>
          <p:cNvPr id="53" name="Picture 28" descr="ãBOOM ç´ æãçåçæå°çµæ"/>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foregroundMark x1="34769" y1="18765" x2="34769" y2="18765"/>
                        <a14:foregroundMark x1="66308" y1="30166" x2="66308" y2="30166"/>
                        <a14:foregroundMark x1="68154" y1="23753" x2="68154" y2="23753"/>
                        <a14:foregroundMark x1="64923" y1="25416" x2="64923" y2="25416"/>
                        <a14:foregroundMark x1="65231" y1="28029" x2="65231" y2="28029"/>
                        <a14:foregroundMark x1="34769" y1="54632" x2="34769" y2="54632"/>
                        <a14:foregroundMark x1="32308" y1="43230" x2="32308" y2="43230"/>
                        <a14:foregroundMark x1="26615" y1="50831" x2="26615" y2="50831"/>
                        <a14:foregroundMark x1="23846" y1="41093" x2="23846" y2="41093"/>
                        <a14:foregroundMark x1="25846" y1="31829" x2="25846" y2="31829"/>
                        <a14:foregroundMark x1="29077" y1="35629" x2="29077" y2="35629"/>
                        <a14:foregroundMark x1="30154" y1="41093" x2="30154" y2="41093"/>
                        <a14:foregroundMark x1="29385" y1="46081" x2="29385" y2="46081"/>
                        <a14:foregroundMark x1="26615" y1="59620" x2="26615" y2="59620"/>
                        <a14:foregroundMark x1="30154" y1="60095" x2="30154" y2="60095"/>
                        <a14:foregroundMark x1="40615" y1="47743" x2="40615" y2="47743"/>
                        <a14:foregroundMark x1="41692" y1="43943" x2="41692" y2="43943"/>
                        <a14:foregroundMark x1="45538" y1="46556" x2="45538" y2="46556"/>
                        <a14:foregroundMark x1="45538" y1="52494" x2="45538" y2="52494"/>
                        <a14:foregroundMark x1="43538" y1="52494" x2="43538" y2="52494"/>
                        <a14:foregroundMark x1="42154" y1="52019" x2="42154" y2="52019"/>
                        <a14:foregroundMark x1="40615" y1="49169" x2="40615" y2="49169"/>
                        <a14:foregroundMark x1="39231" y1="45368" x2="39231" y2="45368"/>
                        <a14:foregroundMark x1="49538" y1="48694" x2="49538" y2="48694"/>
                        <a14:foregroundMark x1="55385" y1="44893" x2="55385" y2="44893"/>
                        <a14:foregroundMark x1="56462" y1="51544" x2="56462" y2="51544"/>
                        <a14:foregroundMark x1="54462" y1="54632" x2="54462" y2="54632"/>
                        <a14:foregroundMark x1="61385" y1="47743" x2="61385" y2="47743"/>
                        <a14:foregroundMark x1="66308" y1="52969" x2="66308" y2="52969"/>
                        <a14:foregroundMark x1="68769" y1="43230" x2="68769" y2="43230"/>
                        <a14:foregroundMark x1="69538" y1="40618" x2="69538" y2="40618"/>
                        <a14:foregroundMark x1="72000" y1="47743" x2="72000" y2="47743"/>
                        <a14:foregroundMark x1="75846" y1="57482" x2="75846" y2="57482"/>
                        <a14:foregroundMark x1="63538" y1="43943" x2="63538" y2="43943"/>
                        <a14:foregroundMark x1="57231" y1="78622" x2="57231" y2="78622"/>
                        <a14:foregroundMark x1="31846" y1="48694" x2="31846" y2="48694"/>
                        <a14:foregroundMark x1="33231" y1="50831" x2="33231" y2="50831"/>
                      </a14:backgroundRemoval>
                    </a14:imgEffect>
                  </a14:imgLayer>
                </a14:imgProps>
              </a:ext>
              <a:ext uri="{28A0092B-C50C-407E-A947-70E740481C1C}">
                <a14:useLocalDpi xmlns:a14="http://schemas.microsoft.com/office/drawing/2010/main" val="0"/>
              </a:ext>
            </a:extLst>
          </a:blip>
          <a:srcRect l="50260" t="73918" r="39489" b="10218"/>
          <a:stretch/>
        </p:blipFill>
        <p:spPr bwMode="auto">
          <a:xfrm>
            <a:off x="8561018" y="1754862"/>
            <a:ext cx="424313" cy="425305"/>
          </a:xfrm>
          <a:prstGeom prst="snipRoundRect">
            <a:avLst>
              <a:gd name="adj1" fmla="val 31413"/>
              <a:gd name="adj2" fmla="val 16667"/>
            </a:avLst>
          </a:prstGeom>
          <a:noFill/>
          <a:extLst>
            <a:ext uri="{909E8E84-426E-40DD-AFC4-6F175D3DCCD1}">
              <a14:hiddenFill xmlns:a14="http://schemas.microsoft.com/office/drawing/2010/main">
                <a:solidFill>
                  <a:srgbClr val="FFFFFF"/>
                </a:solidFill>
              </a14:hiddenFill>
            </a:ext>
          </a:extLst>
        </p:spPr>
      </p:pic>
      <p:pic>
        <p:nvPicPr>
          <p:cNvPr id="2076" name="Picture 28" descr="ãBOOM ç´ æãçåçæå°çµæ"/>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foregroundMark x1="34769" y1="18765" x2="34769" y2="18765"/>
                        <a14:foregroundMark x1="66308" y1="30166" x2="66308" y2="30166"/>
                        <a14:foregroundMark x1="68154" y1="23753" x2="68154" y2="23753"/>
                        <a14:foregroundMark x1="64923" y1="25416" x2="64923" y2="25416"/>
                        <a14:foregroundMark x1="65231" y1="28029" x2="65231" y2="28029"/>
                        <a14:foregroundMark x1="34769" y1="54632" x2="34769" y2="54632"/>
                        <a14:foregroundMark x1="32308" y1="43230" x2="32308" y2="43230"/>
                        <a14:foregroundMark x1="26615" y1="50831" x2="26615" y2="50831"/>
                        <a14:foregroundMark x1="23846" y1="41093" x2="23846" y2="41093"/>
                        <a14:foregroundMark x1="25846" y1="31829" x2="25846" y2="31829"/>
                        <a14:foregroundMark x1="29077" y1="35629" x2="29077" y2="35629"/>
                        <a14:foregroundMark x1="30154" y1="41093" x2="30154" y2="41093"/>
                        <a14:foregroundMark x1="29385" y1="46081" x2="29385" y2="46081"/>
                        <a14:foregroundMark x1="26615" y1="59620" x2="26615" y2="59620"/>
                        <a14:foregroundMark x1="30154" y1="60095" x2="30154" y2="60095"/>
                        <a14:foregroundMark x1="40615" y1="47743" x2="40615" y2="47743"/>
                        <a14:foregroundMark x1="41692" y1="43943" x2="41692" y2="43943"/>
                        <a14:foregroundMark x1="45538" y1="46556" x2="45538" y2="46556"/>
                        <a14:foregroundMark x1="45538" y1="52494" x2="45538" y2="52494"/>
                        <a14:foregroundMark x1="43538" y1="52494" x2="43538" y2="52494"/>
                        <a14:foregroundMark x1="42154" y1="52019" x2="42154" y2="52019"/>
                        <a14:foregroundMark x1="40615" y1="49169" x2="40615" y2="49169"/>
                        <a14:foregroundMark x1="39231" y1="45368" x2="39231" y2="45368"/>
                        <a14:foregroundMark x1="49538" y1="48694" x2="49538" y2="48694"/>
                        <a14:foregroundMark x1="55385" y1="44893" x2="55385" y2="44893"/>
                        <a14:foregroundMark x1="56462" y1="51544" x2="56462" y2="51544"/>
                        <a14:foregroundMark x1="54462" y1="54632" x2="54462" y2="54632"/>
                        <a14:foregroundMark x1="61385" y1="47743" x2="61385" y2="47743"/>
                        <a14:foregroundMark x1="66308" y1="52969" x2="66308" y2="52969"/>
                        <a14:foregroundMark x1="68769" y1="43230" x2="68769" y2="43230"/>
                        <a14:foregroundMark x1="69538" y1="40618" x2="69538" y2="40618"/>
                        <a14:foregroundMark x1="72000" y1="47743" x2="72000" y2="47743"/>
                        <a14:foregroundMark x1="75846" y1="57482" x2="75846" y2="57482"/>
                        <a14:foregroundMark x1="63538" y1="43943" x2="63538" y2="43943"/>
                        <a14:foregroundMark x1="57231" y1="78622" x2="57231" y2="78622"/>
                        <a14:foregroundMark x1="31846" y1="48694" x2="31846" y2="48694"/>
                        <a14:foregroundMark x1="33231" y1="50831" x2="33231" y2="50831"/>
                      </a14:backgroundRemoval>
                    </a14:imgEffect>
                  </a14:imgLayer>
                </a14:imgProps>
              </a:ext>
              <a:ext uri="{28A0092B-C50C-407E-A947-70E740481C1C}">
                <a14:useLocalDpi xmlns:a14="http://schemas.microsoft.com/office/drawing/2010/main" val="0"/>
              </a:ext>
            </a:extLst>
          </a:blip>
          <a:srcRect l="59967" t="16093" r="27807" b="68189"/>
          <a:stretch/>
        </p:blipFill>
        <p:spPr bwMode="auto">
          <a:xfrm>
            <a:off x="7691783" y="13808"/>
            <a:ext cx="616857" cy="513663"/>
          </a:xfrm>
          <a:prstGeom prst="snip2DiagRect">
            <a:avLst>
              <a:gd name="adj1" fmla="val 17647"/>
              <a:gd name="adj2" fmla="val 39030"/>
            </a:avLst>
          </a:prstGeom>
          <a:noFill/>
          <a:extLst>
            <a:ext uri="{909E8E84-426E-40DD-AFC4-6F175D3DCCD1}">
              <a14:hiddenFill xmlns:a14="http://schemas.microsoft.com/office/drawing/2010/main">
                <a:solidFill>
                  <a:srgbClr val="FFFFFF"/>
                </a:solidFill>
              </a14:hiddenFill>
            </a:ext>
          </a:extLst>
        </p:spPr>
      </p:pic>
      <p:cxnSp>
        <p:nvCxnSpPr>
          <p:cNvPr id="31" name="直線接點 30"/>
          <p:cNvCxnSpPr/>
          <p:nvPr/>
        </p:nvCxnSpPr>
        <p:spPr>
          <a:xfrm>
            <a:off x="5368338" y="1930492"/>
            <a:ext cx="11652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98" name="Picture 50" descr="ãææ ç´ æãçåçæå°çµæ"/>
          <p:cNvPicPr>
            <a:picLocks noChangeAspect="1" noChangeArrowheads="1"/>
          </p:cNvPicPr>
          <p:nvPr/>
        </p:nvPicPr>
        <p:blipFill rotWithShape="1">
          <a:blip r:embed="rId16">
            <a:biLevel thresh="75000"/>
            <a:extLst>
              <a:ext uri="{BEBA8EAE-BF5A-486C-A8C5-ECC9F3942E4B}">
                <a14:imgProps xmlns:a14="http://schemas.microsoft.com/office/drawing/2010/main">
                  <a14:imgLayer r:embed="rId17">
                    <a14:imgEffect>
                      <a14:backgroundRemoval t="0" b="97778" l="4000" r="89778">
                        <a14:foregroundMark x1="41333" y1="56000" x2="41333" y2="56000"/>
                        <a14:foregroundMark x1="49333" y1="53333" x2="49333" y2="53333"/>
                        <a14:foregroundMark x1="56889" y1="51556" x2="56889" y2="51556"/>
                      </a14:backgroundRemoval>
                    </a14:imgEffect>
                  </a14:imgLayer>
                </a14:imgProps>
              </a:ext>
              <a:ext uri="{28A0092B-C50C-407E-A947-70E740481C1C}">
                <a14:useLocalDpi xmlns:a14="http://schemas.microsoft.com/office/drawing/2010/main" val="0"/>
              </a:ext>
            </a:extLst>
          </a:blip>
          <a:srcRect t="43995"/>
          <a:stretch/>
        </p:blipFill>
        <p:spPr bwMode="auto">
          <a:xfrm rot="5818106">
            <a:off x="5116661" y="37546"/>
            <a:ext cx="1473855" cy="825434"/>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18">
            <a:extLst>
              <a:ext uri="{28A0092B-C50C-407E-A947-70E740481C1C}">
                <a14:useLocalDpi xmlns:a14="http://schemas.microsoft.com/office/drawing/2010/main" val="0"/>
              </a:ext>
            </a:extLst>
          </a:blip>
          <a:srcRect l="-7046" t="-3082" r="7046" b="3082"/>
          <a:stretch/>
        </p:blipFill>
        <p:spPr>
          <a:xfrm>
            <a:off x="5784806" y="-50907"/>
            <a:ext cx="1029809" cy="917651"/>
          </a:xfrm>
          <a:prstGeom prst="rect">
            <a:avLst/>
          </a:prstGeom>
        </p:spPr>
      </p:pic>
      <p:sp>
        <p:nvSpPr>
          <p:cNvPr id="36" name="文字方塊 35"/>
          <p:cNvSpPr txBox="1"/>
          <p:nvPr/>
        </p:nvSpPr>
        <p:spPr>
          <a:xfrm>
            <a:off x="506048" y="370760"/>
            <a:ext cx="4419600" cy="477054"/>
          </a:xfrm>
          <a:prstGeom prst="rect">
            <a:avLst/>
          </a:prstGeom>
          <a:noFill/>
        </p:spPr>
        <p:txBody>
          <a:bodyPr wrap="square" rtlCol="0">
            <a:spAutoFit/>
          </a:bodyPr>
          <a:lstStyle/>
          <a:p>
            <a:r>
              <a:rPr lang="zh-TW" altLang="en-US" sz="2500" b="1" dirty="0">
                <a:latin typeface="文鼎中圓" pitchFamily="49" charset="-120"/>
                <a:ea typeface="文鼎中圓" pitchFamily="49" charset="-120"/>
              </a:rPr>
              <a:t>抓漏專家</a:t>
            </a:r>
            <a:r>
              <a:rPr lang="en-US" altLang="zh-TW" sz="2500" b="1" dirty="0">
                <a:latin typeface="文鼎中圓" pitchFamily="49" charset="-120"/>
                <a:ea typeface="文鼎中圓" pitchFamily="49" charset="-120"/>
              </a:rPr>
              <a:t>/</a:t>
            </a:r>
            <a:endParaRPr lang="zh-TW" altLang="en-US" sz="2500" b="1" dirty="0">
              <a:latin typeface="文鼎中圓" pitchFamily="49" charset="-120"/>
              <a:ea typeface="文鼎中圓" pitchFamily="49" charset="-120"/>
            </a:endParaRPr>
          </a:p>
        </p:txBody>
      </p:sp>
    </p:spTree>
    <p:extLst>
      <p:ext uri="{BB962C8B-B14F-4D97-AF65-F5344CB8AC3E}">
        <p14:creationId xmlns:p14="http://schemas.microsoft.com/office/powerpoint/2010/main" val="27401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5" name="圖片 4" descr="LOGO-橫-01.png"/>
          <p:cNvPicPr>
            <a:picLocks noChangeAspect="1"/>
          </p:cNvPicPr>
          <p:nvPr/>
        </p:nvPicPr>
        <p:blipFill>
          <a:blip r:embed="rId3" cstate="print"/>
          <a:stretch>
            <a:fillRect/>
          </a:stretch>
        </p:blipFill>
        <p:spPr>
          <a:xfrm>
            <a:off x="6419313" y="0"/>
            <a:ext cx="2724687" cy="920420"/>
          </a:xfrm>
          <a:prstGeom prst="rect">
            <a:avLst/>
          </a:prstGeom>
        </p:spPr>
      </p:pic>
      <p:sp>
        <p:nvSpPr>
          <p:cNvPr id="24"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文字方塊 24"/>
          <p:cNvSpPr txBox="1"/>
          <p:nvPr/>
        </p:nvSpPr>
        <p:spPr>
          <a:xfrm>
            <a:off x="1174651"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實績分享</a:t>
            </a:r>
          </a:p>
        </p:txBody>
      </p:sp>
      <p:cxnSp>
        <p:nvCxnSpPr>
          <p:cNvPr id="26" name="直線接點 25"/>
          <p:cNvCxnSpPr/>
          <p:nvPr/>
        </p:nvCxnSpPr>
        <p:spPr>
          <a:xfrm>
            <a:off x="0" y="1266708"/>
            <a:ext cx="4373217"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27" name="圖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527" y="1115084"/>
            <a:ext cx="290862" cy="445988"/>
          </a:xfrm>
          <a:prstGeom prst="rect">
            <a:avLst/>
          </a:prstGeom>
        </p:spPr>
      </p:pic>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spTree>
    <p:extLst>
      <p:ext uri="{BB962C8B-B14F-4D97-AF65-F5344CB8AC3E}">
        <p14:creationId xmlns:p14="http://schemas.microsoft.com/office/powerpoint/2010/main" val="33730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sp>
        <p:nvSpPr>
          <p:cNvPr id="3" name="矩形 2"/>
          <p:cNvSpPr/>
          <p:nvPr/>
        </p:nvSpPr>
        <p:spPr>
          <a:xfrm>
            <a:off x="2643481" y="1695037"/>
            <a:ext cx="4729949" cy="1569660"/>
          </a:xfrm>
          <a:prstGeom prst="rect">
            <a:avLst/>
          </a:prstGeom>
        </p:spPr>
        <p:txBody>
          <a:bodyPr wrap="square">
            <a:spAutoFit/>
          </a:bodyPr>
          <a:lstStyle/>
          <a:p>
            <a:r>
              <a:rPr lang="zh-TW" altLang="en-US" sz="9600" b="1" dirty="0">
                <a:latin typeface="微軟正黑體" pitchFamily="34" charset="-120"/>
                <a:ea typeface="微軟正黑體" pitchFamily="34" charset="-120"/>
                <a:cs typeface="Arial" panose="020B0604020202020204" pitchFamily="34" charset="0"/>
              </a:rPr>
              <a:t>「壁癌」</a:t>
            </a:r>
            <a:endParaRPr lang="en-US" altLang="zh-TW" sz="9600" b="1" dirty="0">
              <a:latin typeface="微軟正黑體" pitchFamily="34" charset="-120"/>
              <a:ea typeface="微軟正黑體" pitchFamily="34" charset="-120"/>
              <a:cs typeface="Arial" panose="020B0604020202020204" pitchFamily="34" charset="0"/>
            </a:endParaRPr>
          </a:p>
        </p:txBody>
      </p:sp>
      <p:sp>
        <p:nvSpPr>
          <p:cNvPr id="5" name="矩形 4"/>
          <p:cNvSpPr/>
          <p:nvPr/>
        </p:nvSpPr>
        <p:spPr>
          <a:xfrm>
            <a:off x="1776071" y="3440198"/>
            <a:ext cx="5827236" cy="1446550"/>
          </a:xfrm>
          <a:prstGeom prst="rect">
            <a:avLst/>
          </a:prstGeom>
        </p:spPr>
        <p:txBody>
          <a:bodyPr wrap="none">
            <a:spAutoFit/>
          </a:bodyPr>
          <a:lstStyle/>
          <a:p>
            <a:pPr algn="ctr"/>
            <a:r>
              <a:rPr lang="zh-TW" altLang="en-US" sz="8800" b="1" dirty="0">
                <a:latin typeface="微軟正黑體" pitchFamily="34" charset="-120"/>
                <a:ea typeface="微軟正黑體" pitchFamily="34" charset="-120"/>
                <a:cs typeface="Arial" panose="020B0604020202020204" pitchFamily="34" charset="0"/>
              </a:rPr>
              <a:t>還有救嗎？</a:t>
            </a:r>
          </a:p>
        </p:txBody>
      </p:sp>
      <p:pic>
        <p:nvPicPr>
          <p:cNvPr id="5122" name="Picture 2" descr="ç¸éåç"/>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033" t="-6573" r="1033" b="16207"/>
          <a:stretch/>
        </p:blipFill>
        <p:spPr bwMode="auto">
          <a:xfrm>
            <a:off x="1355273" y="1205594"/>
            <a:ext cx="2204047" cy="199170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ãè­¦ç¤ºç ç´ æ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 name="圖片 7" descr="LOGO-橫-01.png"/>
          <p:cNvPicPr>
            <a:picLocks noChangeAspect="1"/>
          </p:cNvPicPr>
          <p:nvPr/>
        </p:nvPicPr>
        <p:blipFill>
          <a:blip r:embed="rId4" cstate="print"/>
          <a:stretch>
            <a:fillRect/>
          </a:stretch>
        </p:blipFill>
        <p:spPr>
          <a:xfrm>
            <a:off x="6419313" y="0"/>
            <a:ext cx="2724687" cy="920420"/>
          </a:xfrm>
          <a:prstGeom prst="rect">
            <a:avLst/>
          </a:prstGeom>
        </p:spPr>
      </p:pic>
    </p:spTree>
    <p:extLst>
      <p:ext uri="{BB962C8B-B14F-4D97-AF65-F5344CB8AC3E}">
        <p14:creationId xmlns:p14="http://schemas.microsoft.com/office/powerpoint/2010/main" val="1198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sp>
        <p:nvSpPr>
          <p:cNvPr id="6" name="AutoShape 4" descr="ãè­¦ç¤ºç ç´ æ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標題 1">
            <a:extLst>
              <a:ext uri="{FF2B5EF4-FFF2-40B4-BE49-F238E27FC236}">
                <a16:creationId xmlns:a16="http://schemas.microsoft.com/office/drawing/2014/main" id="{EE7FDCDE-ACAB-490F-9A48-0A78C890C780}"/>
              </a:ext>
            </a:extLst>
          </p:cNvPr>
          <p:cNvSpPr txBox="1">
            <a:spLocks/>
          </p:cNvSpPr>
          <p:nvPr/>
        </p:nvSpPr>
        <p:spPr>
          <a:xfrm>
            <a:off x="3698323" y="4146381"/>
            <a:ext cx="2907568" cy="5570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TW" sz="3000" b="1" dirty="0">
              <a:latin typeface="微軟正黑體" pitchFamily="34" charset="-120"/>
              <a:ea typeface="微軟正黑體" pitchFamily="34" charset="-120"/>
              <a:cs typeface="Arial" panose="020B0604020202020204" pitchFamily="34" charset="0"/>
            </a:endParaRPr>
          </a:p>
          <a:p>
            <a:r>
              <a:rPr lang="zh-TW" altLang="en-US" sz="4000" b="1" dirty="0">
                <a:latin typeface="微軟正黑體" pitchFamily="34" charset="-120"/>
                <a:ea typeface="微軟正黑體" pitchFamily="34" charset="-120"/>
                <a:cs typeface="Arial" panose="020B0604020202020204" pitchFamily="34" charset="0"/>
              </a:rPr>
              <a:t>外</a:t>
            </a:r>
            <a:r>
              <a:rPr lang="zh-TW" altLang="en-US" sz="3000" b="1" dirty="0">
                <a:latin typeface="微軟正黑體" pitchFamily="34" charset="-120"/>
                <a:ea typeface="微軟正黑體" pitchFamily="34" charset="-120"/>
                <a:cs typeface="Arial" panose="020B0604020202020204" pitchFamily="34" charset="0"/>
              </a:rPr>
              <a:t>牆防水施作</a:t>
            </a:r>
            <a:endParaRPr lang="en-US" altLang="zh-TW" sz="3000" b="1" dirty="0">
              <a:latin typeface="微軟正黑體" pitchFamily="34" charset="-120"/>
              <a:ea typeface="微軟正黑體" pitchFamily="34" charset="-120"/>
              <a:cs typeface="Arial" panose="020B0604020202020204" pitchFamily="34" charset="0"/>
            </a:endParaRPr>
          </a:p>
        </p:txBody>
      </p:sp>
      <p:sp>
        <p:nvSpPr>
          <p:cNvPr id="8" name="AutoShape 8" descr="ãæ°´ å¡éèæ¯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9"/>
          <p:cNvSpPr txBox="1"/>
          <p:nvPr/>
        </p:nvSpPr>
        <p:spPr>
          <a:xfrm>
            <a:off x="1115017"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壁癌的解決工法</a:t>
            </a:r>
          </a:p>
        </p:txBody>
      </p:sp>
      <p:cxnSp>
        <p:nvCxnSpPr>
          <p:cNvPr id="11" name="直線接點 10"/>
          <p:cNvCxnSpPr/>
          <p:nvPr/>
        </p:nvCxnSpPr>
        <p:spPr>
          <a:xfrm>
            <a:off x="0" y="1266708"/>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31" y="1115084"/>
            <a:ext cx="290862" cy="445988"/>
          </a:xfrm>
          <a:prstGeom prst="rect">
            <a:avLst/>
          </a:prstGeom>
        </p:spPr>
      </p:pic>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pic>
        <p:nvPicPr>
          <p:cNvPr id="15" name="圖片 14" descr="LOGO-橫-01.png"/>
          <p:cNvPicPr>
            <a:picLocks noChangeAspect="1"/>
          </p:cNvPicPr>
          <p:nvPr/>
        </p:nvPicPr>
        <p:blipFill>
          <a:blip r:embed="rId4" cstate="print"/>
          <a:stretch>
            <a:fillRect/>
          </a:stretch>
        </p:blipFill>
        <p:spPr>
          <a:xfrm>
            <a:off x="6419313" y="0"/>
            <a:ext cx="2724687" cy="920420"/>
          </a:xfrm>
          <a:prstGeom prst="rect">
            <a:avLst/>
          </a:prstGeom>
        </p:spPr>
      </p:pic>
      <p:sp>
        <p:nvSpPr>
          <p:cNvPr id="4" name="矩形 3"/>
          <p:cNvSpPr/>
          <p:nvPr/>
        </p:nvSpPr>
        <p:spPr>
          <a:xfrm>
            <a:off x="3845978" y="2903674"/>
            <a:ext cx="2672526" cy="769441"/>
          </a:xfrm>
          <a:prstGeom prst="rect">
            <a:avLst/>
          </a:prstGeom>
        </p:spPr>
        <p:txBody>
          <a:bodyPr wrap="none">
            <a:spAutoFit/>
          </a:bodyPr>
          <a:lstStyle/>
          <a:p>
            <a:r>
              <a:rPr lang="zh-TW" altLang="en-US" sz="4400" b="1" dirty="0">
                <a:latin typeface="微軟正黑體" pitchFamily="34" charset="-120"/>
                <a:ea typeface="微軟正黑體" pitchFamily="34" charset="-120"/>
                <a:cs typeface="Arial" panose="020B0604020202020204" pitchFamily="34" charset="0"/>
              </a:rPr>
              <a:t>內</a:t>
            </a:r>
            <a:r>
              <a:rPr lang="zh-TW" altLang="en-US" sz="3000" b="1" dirty="0">
                <a:latin typeface="微軟正黑體" pitchFamily="34" charset="-120"/>
                <a:ea typeface="微軟正黑體" pitchFamily="34" charset="-120"/>
                <a:cs typeface="Arial" panose="020B0604020202020204" pitchFamily="34" charset="0"/>
              </a:rPr>
              <a:t>牆防水施作</a:t>
            </a:r>
            <a:endParaRPr lang="en-US" altLang="zh-TW" sz="3000" b="1" dirty="0">
              <a:latin typeface="微軟正黑體" pitchFamily="34" charset="-120"/>
              <a:ea typeface="微軟正黑體" pitchFamily="34" charset="-120"/>
              <a:cs typeface="Arial" panose="020B0604020202020204" pitchFamily="34" charset="0"/>
            </a:endParaRPr>
          </a:p>
        </p:txBody>
      </p:sp>
      <p:pic>
        <p:nvPicPr>
          <p:cNvPr id="19" name="圖片 18"/>
          <p:cNvPicPr>
            <a:picLocks noChangeAspect="1"/>
          </p:cNvPicPr>
          <p:nvPr/>
        </p:nvPicPr>
        <p:blipFill rotWithShape="1">
          <a:blip r:embed="rId5">
            <a:extLst>
              <a:ext uri="{28A0092B-C50C-407E-A947-70E740481C1C}">
                <a14:useLocalDpi xmlns:a14="http://schemas.microsoft.com/office/drawing/2010/main" val="0"/>
              </a:ext>
            </a:extLst>
          </a:blip>
          <a:srcRect t="1" r="77702" b="800"/>
          <a:stretch/>
        </p:blipFill>
        <p:spPr>
          <a:xfrm>
            <a:off x="2958199" y="2606417"/>
            <a:ext cx="887779" cy="1133851"/>
          </a:xfrm>
          <a:prstGeom prst="rect">
            <a:avLst/>
          </a:prstGeom>
        </p:spPr>
      </p:pic>
      <p:pic>
        <p:nvPicPr>
          <p:cNvPr id="20" name="圖片 19"/>
          <p:cNvPicPr>
            <a:picLocks noChangeAspect="1"/>
          </p:cNvPicPr>
          <p:nvPr/>
        </p:nvPicPr>
        <p:blipFill rotWithShape="1">
          <a:blip r:embed="rId5">
            <a:extLst>
              <a:ext uri="{28A0092B-C50C-407E-A947-70E740481C1C}">
                <a14:useLocalDpi xmlns:a14="http://schemas.microsoft.com/office/drawing/2010/main" val="0"/>
              </a:ext>
            </a:extLst>
          </a:blip>
          <a:srcRect t="1" r="77702" b="800"/>
          <a:stretch/>
        </p:blipFill>
        <p:spPr>
          <a:xfrm>
            <a:off x="3060865" y="4196916"/>
            <a:ext cx="887779" cy="1133851"/>
          </a:xfrm>
          <a:prstGeom prst="rect">
            <a:avLst/>
          </a:prstGeom>
        </p:spPr>
      </p:pic>
    </p:spTree>
    <p:extLst>
      <p:ext uri="{BB962C8B-B14F-4D97-AF65-F5344CB8AC3E}">
        <p14:creationId xmlns:p14="http://schemas.microsoft.com/office/powerpoint/2010/main" val="200676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7" name="圖片 6" descr="LOGO-橫-01.png"/>
          <p:cNvPicPr>
            <a:picLocks noChangeAspect="1"/>
          </p:cNvPicPr>
          <p:nvPr/>
        </p:nvPicPr>
        <p:blipFill>
          <a:blip r:embed="rId4" cstate="print"/>
          <a:stretch>
            <a:fillRect/>
          </a:stretch>
        </p:blipFill>
        <p:spPr>
          <a:xfrm>
            <a:off x="6419313" y="0"/>
            <a:ext cx="2724687" cy="920420"/>
          </a:xfrm>
          <a:prstGeom prst="rect">
            <a:avLst/>
          </a:prstGeom>
        </p:spPr>
      </p:pic>
      <p:sp>
        <p:nvSpPr>
          <p:cNvPr id="8" name="文字方塊 7"/>
          <p:cNvSpPr txBox="1"/>
          <p:nvPr/>
        </p:nvSpPr>
        <p:spPr>
          <a:xfrm>
            <a:off x="1115017"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內牆防水施作</a:t>
            </a:r>
            <a:endParaRPr lang="en-US" altLang="zh-TW" sz="4800" b="1" dirty="0">
              <a:latin typeface="微軟正黑體" pitchFamily="34" charset="-120"/>
              <a:ea typeface="微軟正黑體" pitchFamily="34" charset="-120"/>
            </a:endParaRPr>
          </a:p>
        </p:txBody>
      </p:sp>
      <p:cxnSp>
        <p:nvCxnSpPr>
          <p:cNvPr id="9" name="直線接點 8"/>
          <p:cNvCxnSpPr/>
          <p:nvPr/>
        </p:nvCxnSpPr>
        <p:spPr>
          <a:xfrm>
            <a:off x="0" y="1266708"/>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631" y="1115084"/>
            <a:ext cx="290862" cy="445988"/>
          </a:xfrm>
          <a:prstGeom prst="rect">
            <a:avLst/>
          </a:prstGeom>
        </p:spPr>
      </p:pic>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graphicFrame>
        <p:nvGraphicFramePr>
          <p:cNvPr id="13" name="表格 12">
            <a:extLst>
              <a:ext uri="{FF2B5EF4-FFF2-40B4-BE49-F238E27FC236}">
                <a16:creationId xmlns:a16="http://schemas.microsoft.com/office/drawing/2014/main" id="{09F58E74-4AF7-485F-A463-8D8444C01682}"/>
              </a:ext>
            </a:extLst>
          </p:cNvPr>
          <p:cNvGraphicFramePr>
            <a:graphicFrameLocks noGrp="1"/>
          </p:cNvGraphicFramePr>
          <p:nvPr>
            <p:extLst>
              <p:ext uri="{D42A27DB-BD31-4B8C-83A1-F6EECF244321}">
                <p14:modId xmlns:p14="http://schemas.microsoft.com/office/powerpoint/2010/main" val="2913272111"/>
              </p:ext>
            </p:extLst>
          </p:nvPr>
        </p:nvGraphicFramePr>
        <p:xfrm>
          <a:off x="468791" y="1883443"/>
          <a:ext cx="8166321" cy="3730454"/>
        </p:xfrm>
        <a:graphic>
          <a:graphicData uri="http://schemas.openxmlformats.org/drawingml/2006/table">
            <a:tbl>
              <a:tblPr firstRow="1" bandRow="1">
                <a:tableStyleId>{5C22544A-7EE6-4342-B048-85BDC9FD1C3A}</a:tableStyleId>
              </a:tblPr>
              <a:tblGrid>
                <a:gridCol w="651658">
                  <a:extLst>
                    <a:ext uri="{9D8B030D-6E8A-4147-A177-3AD203B41FA5}">
                      <a16:colId xmlns:a16="http://schemas.microsoft.com/office/drawing/2014/main" val="1650243955"/>
                    </a:ext>
                  </a:extLst>
                </a:gridCol>
                <a:gridCol w="2371661">
                  <a:extLst>
                    <a:ext uri="{9D8B030D-6E8A-4147-A177-3AD203B41FA5}">
                      <a16:colId xmlns:a16="http://schemas.microsoft.com/office/drawing/2014/main" val="4166169738"/>
                    </a:ext>
                  </a:extLst>
                </a:gridCol>
                <a:gridCol w="2251493">
                  <a:extLst>
                    <a:ext uri="{9D8B030D-6E8A-4147-A177-3AD203B41FA5}">
                      <a16:colId xmlns:a16="http://schemas.microsoft.com/office/drawing/2014/main" val="1545651124"/>
                    </a:ext>
                  </a:extLst>
                </a:gridCol>
                <a:gridCol w="2891509">
                  <a:extLst>
                    <a:ext uri="{9D8B030D-6E8A-4147-A177-3AD203B41FA5}">
                      <a16:colId xmlns:a16="http://schemas.microsoft.com/office/drawing/2014/main" val="3868492843"/>
                    </a:ext>
                  </a:extLst>
                </a:gridCol>
              </a:tblGrid>
              <a:tr h="433687">
                <a:tc>
                  <a:txBody>
                    <a:bodyPr/>
                    <a:lstStyle/>
                    <a:p>
                      <a:r>
                        <a:rPr lang="zh-TW" altLang="en-US" sz="1800" b="1" dirty="0">
                          <a:solidFill>
                            <a:schemeClr val="bg1"/>
                          </a:solidFill>
                          <a:latin typeface="微軟正黑體" pitchFamily="34" charset="-120"/>
                          <a:ea typeface="微軟正黑體" pitchFamily="34" charset="-120"/>
                        </a:rPr>
                        <a:t>項次</a:t>
                      </a:r>
                    </a:p>
                  </a:txBody>
                  <a:tcPr>
                    <a:solidFill>
                      <a:srgbClr val="00B0F0"/>
                    </a:solidFill>
                  </a:tcPr>
                </a:tc>
                <a:tc>
                  <a:txBody>
                    <a:bodyPr/>
                    <a:lstStyle/>
                    <a:p>
                      <a:r>
                        <a:rPr lang="zh-TW" altLang="en-US" sz="1800" b="1" dirty="0">
                          <a:solidFill>
                            <a:schemeClr val="bg1"/>
                          </a:solidFill>
                          <a:latin typeface="微軟正黑體" pitchFamily="34" charset="-120"/>
                          <a:ea typeface="微軟正黑體" pitchFamily="34" charset="-120"/>
                        </a:rPr>
                        <a:t>施工工法</a:t>
                      </a:r>
                    </a:p>
                  </a:txBody>
                  <a:tcPr>
                    <a:solidFill>
                      <a:srgbClr val="00B0F0"/>
                    </a:solidFill>
                  </a:tcPr>
                </a:tc>
                <a:tc>
                  <a:txBody>
                    <a:bodyPr/>
                    <a:lstStyle/>
                    <a:p>
                      <a:r>
                        <a:rPr lang="zh-TW" altLang="en-US" sz="1800" b="1" dirty="0">
                          <a:solidFill>
                            <a:schemeClr val="bg1"/>
                          </a:solidFill>
                          <a:latin typeface="微軟正黑體" pitchFamily="34" charset="-120"/>
                          <a:ea typeface="微軟正黑體" pitchFamily="34" charset="-120"/>
                        </a:rPr>
                        <a:t>優點</a:t>
                      </a:r>
                    </a:p>
                  </a:txBody>
                  <a:tcPr>
                    <a:solidFill>
                      <a:srgbClr val="00B0F0"/>
                    </a:solidFill>
                  </a:tcPr>
                </a:tc>
                <a:tc>
                  <a:txBody>
                    <a:bodyPr/>
                    <a:lstStyle/>
                    <a:p>
                      <a:r>
                        <a:rPr lang="zh-TW" altLang="en-US" sz="1800" b="1" dirty="0">
                          <a:solidFill>
                            <a:schemeClr val="bg1"/>
                          </a:solidFill>
                          <a:latin typeface="微軟正黑體" pitchFamily="34" charset="-120"/>
                          <a:ea typeface="微軟正黑體" pitchFamily="34" charset="-120"/>
                        </a:rPr>
                        <a:t>缺點</a:t>
                      </a:r>
                    </a:p>
                  </a:txBody>
                  <a:tcPr>
                    <a:solidFill>
                      <a:srgbClr val="00B0F0"/>
                    </a:solidFill>
                  </a:tcPr>
                </a:tc>
                <a:extLst>
                  <a:ext uri="{0D108BD9-81ED-4DB2-BD59-A6C34878D82A}">
                    <a16:rowId xmlns:a16="http://schemas.microsoft.com/office/drawing/2014/main" val="3592083171"/>
                  </a:ext>
                </a:extLst>
              </a:tr>
              <a:tr h="495518">
                <a:tc>
                  <a:txBody>
                    <a:bodyPr/>
                    <a:lstStyle/>
                    <a:p>
                      <a:pPr algn="ctr"/>
                      <a:r>
                        <a:rPr lang="en-US" altLang="zh-TW" sz="1600" b="1" dirty="0">
                          <a:latin typeface="微軟正黑體" pitchFamily="34" charset="-120"/>
                          <a:ea typeface="微軟正黑體" pitchFamily="34" charset="-12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itchFamily="34" charset="-120"/>
                          <a:ea typeface="微軟正黑體" pitchFamily="34" charset="-120"/>
                        </a:rPr>
                        <a:t>塗布油性水泥漆</a:t>
                      </a:r>
                      <a:endParaRPr lang="en-US" altLang="zh-TW" sz="1600" b="1" dirty="0">
                        <a:latin typeface="微軟正黑體" pitchFamily="34" charset="-120"/>
                        <a:ea typeface="微軟正黑體" pitchFamily="34" charset="-120"/>
                        <a:cs typeface="Arial" panose="020B0604020202020204" pitchFamily="34" charset="0"/>
                      </a:endParaRPr>
                    </a:p>
                  </a:txBody>
                  <a:tcPr anchor="ctr"/>
                </a:tc>
                <a:tc>
                  <a:txBody>
                    <a:bodyPr/>
                    <a:lstStyle/>
                    <a:p>
                      <a:r>
                        <a:rPr lang="zh-TW" altLang="en-US" sz="1600" b="1" dirty="0">
                          <a:latin typeface="微軟正黑體" pitchFamily="34" charset="-120"/>
                          <a:ea typeface="微軟正黑體" pitchFamily="34" charset="-120"/>
                        </a:rPr>
                        <a:t>無</a:t>
                      </a:r>
                    </a:p>
                  </a:txBody>
                  <a:tcPr anchor="ctr"/>
                </a:tc>
                <a:tc>
                  <a:txBody>
                    <a:bodyPr/>
                    <a:lstStyle/>
                    <a:p>
                      <a:r>
                        <a:rPr lang="zh-TW" altLang="en-US" sz="1600" b="1" dirty="0">
                          <a:latin typeface="微軟正黑體" pitchFamily="34" charset="-120"/>
                          <a:ea typeface="微軟正黑體" pitchFamily="34" charset="-120"/>
                        </a:rPr>
                        <a:t>短時間內復發率極高</a:t>
                      </a:r>
                      <a:endParaRPr lang="en-US" altLang="zh-TW" sz="1600" b="1" dirty="0">
                        <a:latin typeface="微軟正黑體" pitchFamily="34" charset="-120"/>
                        <a:ea typeface="微軟正黑體" pitchFamily="34" charset="-120"/>
                      </a:endParaRPr>
                    </a:p>
                  </a:txBody>
                  <a:tcPr anchor="ctr"/>
                </a:tc>
                <a:extLst>
                  <a:ext uri="{0D108BD9-81ED-4DB2-BD59-A6C34878D82A}">
                    <a16:rowId xmlns:a16="http://schemas.microsoft.com/office/drawing/2014/main" val="3655483039"/>
                  </a:ext>
                </a:extLst>
              </a:tr>
              <a:tr h="555584">
                <a:tc>
                  <a:txBody>
                    <a:bodyPr/>
                    <a:lstStyle/>
                    <a:p>
                      <a:pPr algn="ctr"/>
                      <a:r>
                        <a:rPr lang="en-US" altLang="zh-TW" sz="1600" b="1" dirty="0">
                          <a:latin typeface="微軟正黑體" pitchFamily="34" charset="-120"/>
                          <a:ea typeface="微軟正黑體" pitchFamily="34" charset="-120"/>
                        </a:rPr>
                        <a:t>2</a:t>
                      </a:r>
                      <a:endParaRPr lang="zh-TW" altLang="en-US" sz="1600" b="1" dirty="0">
                        <a:latin typeface="微軟正黑體" pitchFamily="34" charset="-120"/>
                        <a:ea typeface="微軟正黑體"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itchFamily="34" charset="-120"/>
                          <a:ea typeface="微軟正黑體" pitchFamily="34" charset="-120"/>
                        </a:rPr>
                        <a:t>塗布彈性水泥</a:t>
                      </a:r>
                      <a:endParaRPr lang="en-US" altLang="zh-TW" sz="1600" b="1" dirty="0">
                        <a:latin typeface="微軟正黑體" pitchFamily="34" charset="-120"/>
                        <a:ea typeface="微軟正黑體" pitchFamily="34" charset="-120"/>
                        <a:cs typeface="Arial" panose="020B0604020202020204" pitchFamily="34" charset="0"/>
                      </a:endParaRPr>
                    </a:p>
                  </a:txBody>
                  <a:tcPr anchor="ctr"/>
                </a:tc>
                <a:tc>
                  <a:txBody>
                    <a:bodyPr/>
                    <a:lstStyle/>
                    <a:p>
                      <a:r>
                        <a:rPr lang="zh-TW" altLang="en-US" sz="1600" b="1" dirty="0">
                          <a:latin typeface="微軟正黑體" pitchFamily="34" charset="-120"/>
                          <a:ea typeface="微軟正黑體" pitchFamily="34" charset="-120"/>
                        </a:rPr>
                        <a:t>便宜</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itchFamily="34" charset="-120"/>
                          <a:ea typeface="微軟正黑體" pitchFamily="34" charset="-120"/>
                        </a:rPr>
                        <a:t>短時間內復發率高</a:t>
                      </a:r>
                      <a:endParaRPr lang="en-US" altLang="zh-TW" sz="1600" b="1" dirty="0">
                        <a:latin typeface="微軟正黑體" pitchFamily="34" charset="-120"/>
                        <a:ea typeface="微軟正黑體" pitchFamily="34" charset="-120"/>
                      </a:endParaRPr>
                    </a:p>
                  </a:txBody>
                  <a:tcPr anchor="ctr"/>
                </a:tc>
                <a:extLst>
                  <a:ext uri="{0D108BD9-81ED-4DB2-BD59-A6C34878D82A}">
                    <a16:rowId xmlns:a16="http://schemas.microsoft.com/office/drawing/2014/main" val="385125046"/>
                  </a:ext>
                </a:extLst>
              </a:tr>
              <a:tr h="748555">
                <a:tc>
                  <a:txBody>
                    <a:bodyPr/>
                    <a:lstStyle/>
                    <a:p>
                      <a:pPr algn="ctr"/>
                      <a:r>
                        <a:rPr lang="en-US" altLang="zh-TW" sz="1600" b="1" dirty="0">
                          <a:latin typeface="微軟正黑體" pitchFamily="34" charset="-120"/>
                          <a:ea typeface="微軟正黑體" pitchFamily="34" charset="-120"/>
                        </a:rPr>
                        <a:t>3</a:t>
                      </a:r>
                      <a:endParaRPr lang="zh-TW" altLang="en-US" sz="1600" b="1" dirty="0">
                        <a:latin typeface="微軟正黑體" pitchFamily="34" charset="-120"/>
                        <a:ea typeface="微軟正黑體"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itchFamily="34" charset="-120"/>
                          <a:ea typeface="微軟正黑體" pitchFamily="34" charset="-120"/>
                        </a:rPr>
                        <a:t>低壓灌注</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灌注環氧樹脂</a:t>
                      </a:r>
                      <a:r>
                        <a:rPr lang="en-US" altLang="zh-TW" sz="1600" b="1" dirty="0">
                          <a:latin typeface="微軟正黑體" pitchFamily="34" charset="-120"/>
                          <a:ea typeface="微軟正黑體" pitchFamily="34" charset="-120"/>
                        </a:rPr>
                        <a:t>)</a:t>
                      </a:r>
                      <a:endParaRPr lang="en-US" altLang="zh-TW" sz="1600" b="1" dirty="0">
                        <a:latin typeface="微軟正黑體" pitchFamily="34" charset="-120"/>
                        <a:ea typeface="微軟正黑體" pitchFamily="34" charset="-120"/>
                        <a:cs typeface="Arial" panose="020B0604020202020204" pitchFamily="34" charset="0"/>
                      </a:endParaRPr>
                    </a:p>
                  </a:txBody>
                  <a:tcPr anchor="ctr"/>
                </a:tc>
                <a:tc>
                  <a:txBody>
                    <a:bodyPr/>
                    <a:lstStyle/>
                    <a:p>
                      <a:r>
                        <a:rPr lang="zh-TW" altLang="en-US" sz="1600" b="1" dirty="0">
                          <a:latin typeface="微軟正黑體" pitchFamily="34" charset="-120"/>
                          <a:ea typeface="微軟正黑體" pitchFamily="34" charset="-120"/>
                        </a:rPr>
                        <a:t>可有效封堵裂縫，並</a:t>
                      </a:r>
                      <a:endParaRPr lang="en-US" altLang="zh-TW" sz="1600" b="1" dirty="0">
                        <a:latin typeface="微軟正黑體" pitchFamily="34" charset="-120"/>
                        <a:ea typeface="微軟正黑體" pitchFamily="34" charset="-120"/>
                      </a:endParaRPr>
                    </a:p>
                    <a:p>
                      <a:r>
                        <a:rPr lang="zh-TW" altLang="en-US" sz="1600" b="1" dirty="0">
                          <a:solidFill>
                            <a:srgbClr val="FF0000"/>
                          </a:solidFill>
                          <a:latin typeface="微軟正黑體" pitchFamily="34" charset="-120"/>
                          <a:ea typeface="微軟正黑體" pitchFamily="34" charset="-120"/>
                        </a:rPr>
                        <a:t>增強混凝土強度</a:t>
                      </a:r>
                    </a:p>
                  </a:txBody>
                  <a:tcPr anchor="ctr"/>
                </a:tc>
                <a:tc>
                  <a:txBody>
                    <a:bodyPr/>
                    <a:lstStyle/>
                    <a:p>
                      <a:r>
                        <a:rPr lang="zh-TW" altLang="en-US" sz="1600" b="1" dirty="0">
                          <a:latin typeface="微軟正黑體" pitchFamily="34" charset="-120"/>
                          <a:ea typeface="微軟正黑體" pitchFamily="34" charset="-120"/>
                        </a:rPr>
                        <a:t>外牆容易垂流</a:t>
                      </a:r>
                      <a:endParaRPr lang="en-US" altLang="zh-TW" sz="1600" b="1" dirty="0">
                        <a:latin typeface="微軟正黑體" pitchFamily="34" charset="-120"/>
                        <a:ea typeface="微軟正黑體" pitchFamily="34" charset="-120"/>
                      </a:endParaRPr>
                    </a:p>
                    <a:p>
                      <a:r>
                        <a:rPr lang="zh-TW" altLang="en-US" sz="1600" b="1" dirty="0">
                          <a:latin typeface="微軟正黑體" pitchFamily="34" charset="-120"/>
                          <a:ea typeface="微軟正黑體" pitchFamily="34" charset="-120"/>
                        </a:rPr>
                        <a:t>施工時不可碰到水</a:t>
                      </a:r>
                    </a:p>
                  </a:txBody>
                  <a:tcPr anchor="ctr"/>
                </a:tc>
                <a:extLst>
                  <a:ext uri="{0D108BD9-81ED-4DB2-BD59-A6C34878D82A}">
                    <a16:rowId xmlns:a16="http://schemas.microsoft.com/office/drawing/2014/main" val="950424807"/>
                  </a:ext>
                </a:extLst>
              </a:tr>
              <a:tr h="748555">
                <a:tc>
                  <a:txBody>
                    <a:bodyPr/>
                    <a:lstStyle/>
                    <a:p>
                      <a:pPr algn="ctr"/>
                      <a:r>
                        <a:rPr lang="en-US" altLang="zh-TW" sz="1600" b="1" dirty="0">
                          <a:latin typeface="微軟正黑體" pitchFamily="34" charset="-120"/>
                          <a:ea typeface="微軟正黑體" pitchFamily="34" charset="-120"/>
                        </a:rPr>
                        <a:t>4</a:t>
                      </a:r>
                      <a:endParaRPr lang="zh-TW" altLang="en-US" sz="1600" b="1" dirty="0">
                        <a:latin typeface="微軟正黑體" pitchFamily="34" charset="-120"/>
                        <a:ea typeface="微軟正黑體"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itchFamily="34" charset="-120"/>
                          <a:ea typeface="微軟正黑體" pitchFamily="34" charset="-120"/>
                        </a:rPr>
                        <a:t>高壓灌注</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打藥</a:t>
                      </a:r>
                      <a:r>
                        <a:rPr lang="en-US" altLang="zh-TW" sz="1600" b="1" dirty="0">
                          <a:latin typeface="微軟正黑體" pitchFamily="34" charset="-120"/>
                          <a:ea typeface="微軟正黑體" pitchFamily="34" charset="-120"/>
                        </a:rPr>
                        <a:t>)</a:t>
                      </a:r>
                      <a:endParaRPr lang="en-US" altLang="zh-TW" sz="1600" b="1" dirty="0">
                        <a:latin typeface="微軟正黑體" pitchFamily="34" charset="-120"/>
                        <a:ea typeface="微軟正黑體" pitchFamily="34" charset="-120"/>
                        <a:cs typeface="Arial" panose="020B0604020202020204" pitchFamily="34" charset="0"/>
                      </a:endParaRPr>
                    </a:p>
                  </a:txBody>
                  <a:tcPr anchor="ctr"/>
                </a:tc>
                <a:tc>
                  <a:txBody>
                    <a:bodyPr/>
                    <a:lstStyle/>
                    <a:p>
                      <a:r>
                        <a:rPr lang="zh-TW" altLang="en-US" sz="1600" b="1" dirty="0">
                          <a:latin typeface="微軟正黑體" pitchFamily="34" charset="-120"/>
                          <a:ea typeface="微軟正黑體" pitchFamily="34" charset="-120"/>
                        </a:rPr>
                        <a:t>可有效封堵裂縫，並</a:t>
                      </a:r>
                      <a:endParaRPr lang="en-US" altLang="zh-TW" sz="1600" b="1" dirty="0">
                        <a:latin typeface="微軟正黑體" pitchFamily="34" charset="-120"/>
                        <a:ea typeface="微軟正黑體" pitchFamily="34" charset="-120"/>
                      </a:endParaRPr>
                    </a:p>
                    <a:p>
                      <a:r>
                        <a:rPr lang="zh-TW" altLang="en-US" sz="1600" b="1" dirty="0">
                          <a:solidFill>
                            <a:srgbClr val="FF0000"/>
                          </a:solidFill>
                          <a:latin typeface="微軟正黑體" pitchFamily="34" charset="-120"/>
                          <a:ea typeface="微軟正黑體" pitchFamily="34" charset="-120"/>
                        </a:rPr>
                        <a:t>些微增加混凝土強度</a:t>
                      </a:r>
                    </a:p>
                  </a:txBody>
                  <a:tcPr anchor="ctr"/>
                </a:tc>
                <a:tc>
                  <a:txBody>
                    <a:bodyPr/>
                    <a:lstStyle/>
                    <a:p>
                      <a:r>
                        <a:rPr lang="zh-TW" altLang="en-US" sz="1600" b="1" dirty="0">
                          <a:latin typeface="微軟正黑體" pitchFamily="34" charset="-120"/>
                          <a:ea typeface="微軟正黑體" pitchFamily="34" charset="-120"/>
                        </a:rPr>
                        <a:t>藥劑等級影響防水效果</a:t>
                      </a:r>
                    </a:p>
                  </a:txBody>
                  <a:tcPr anchor="ctr"/>
                </a:tc>
                <a:extLst>
                  <a:ext uri="{0D108BD9-81ED-4DB2-BD59-A6C34878D82A}">
                    <a16:rowId xmlns:a16="http://schemas.microsoft.com/office/drawing/2014/main" val="3971967878"/>
                  </a:ext>
                </a:extLst>
              </a:tr>
              <a:tr h="748555">
                <a:tc>
                  <a:txBody>
                    <a:bodyPr/>
                    <a:lstStyle/>
                    <a:p>
                      <a:pPr algn="ctr"/>
                      <a:r>
                        <a:rPr lang="en-US" altLang="zh-TW" sz="1600" b="1" dirty="0">
                          <a:latin typeface="微軟正黑體" pitchFamily="34" charset="-120"/>
                          <a:ea typeface="微軟正黑體" pitchFamily="34" charset="-120"/>
                        </a:rPr>
                        <a:t>5</a:t>
                      </a:r>
                      <a:endParaRPr lang="zh-TW" altLang="en-US" sz="1600" b="1" dirty="0">
                        <a:latin typeface="微軟正黑體" pitchFamily="34" charset="-120"/>
                        <a:ea typeface="微軟正黑體"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itchFamily="34" charset="-120"/>
                          <a:ea typeface="微軟正黑體" pitchFamily="34" charset="-120"/>
                        </a:rPr>
                        <a:t>塗布矽酸質系防水材</a:t>
                      </a:r>
                      <a:endParaRPr lang="en-US" altLang="zh-TW" sz="1600" b="1" dirty="0">
                        <a:latin typeface="微軟正黑體" pitchFamily="34" charset="-120"/>
                        <a:ea typeface="微軟正黑體" pitchFamily="34" charset="-120"/>
                        <a:cs typeface="Arial" panose="020B0604020202020204" pitchFamily="34" charset="0"/>
                      </a:endParaRPr>
                    </a:p>
                  </a:txBody>
                  <a:tcPr anchor="ctr"/>
                </a:tc>
                <a:tc>
                  <a:txBody>
                    <a:bodyPr/>
                    <a:lstStyle/>
                    <a:p>
                      <a:r>
                        <a:rPr lang="zh-TW" altLang="en-US" sz="1600" b="1" dirty="0">
                          <a:latin typeface="微軟正黑體" pitchFamily="34" charset="-120"/>
                          <a:ea typeface="微軟正黑體" pitchFamily="34" charset="-120"/>
                        </a:rPr>
                        <a:t>可有效封堵混凝土表層裂縫，</a:t>
                      </a:r>
                      <a:r>
                        <a:rPr lang="zh-TW" altLang="en-US" sz="1600" b="1" dirty="0">
                          <a:solidFill>
                            <a:srgbClr val="FF0000"/>
                          </a:solidFill>
                          <a:latin typeface="微軟正黑體" pitchFamily="34" charset="-120"/>
                          <a:ea typeface="微軟正黑體" pitchFamily="34" charset="-120"/>
                        </a:rPr>
                        <a:t>減少壁癌產生</a:t>
                      </a:r>
                    </a:p>
                  </a:txBody>
                  <a:tcPr anchor="ctr"/>
                </a:tc>
                <a:tc>
                  <a:txBody>
                    <a:bodyPr/>
                    <a:lstStyle/>
                    <a:p>
                      <a:r>
                        <a:rPr lang="zh-TW" altLang="en-US" sz="1600" b="1" dirty="0">
                          <a:latin typeface="微軟正黑體" pitchFamily="34" charset="-120"/>
                          <a:ea typeface="微軟正黑體" pitchFamily="34" charset="-120"/>
                        </a:rPr>
                        <a:t>須先進行裂縫封堵才能施工</a:t>
                      </a:r>
                      <a:endParaRPr lang="en-US" altLang="zh-TW" sz="1600" b="1" dirty="0">
                        <a:latin typeface="微軟正黑體" pitchFamily="34" charset="-120"/>
                        <a:ea typeface="微軟正黑體" pitchFamily="34" charset="-120"/>
                      </a:endParaRPr>
                    </a:p>
                    <a:p>
                      <a:r>
                        <a:rPr lang="zh-TW" altLang="en-US" sz="1600" b="1" dirty="0">
                          <a:latin typeface="微軟正黑體" pitchFamily="34" charset="-120"/>
                          <a:ea typeface="微軟正黑體" pitchFamily="34" charset="-120"/>
                        </a:rPr>
                        <a:t>需要養護時間</a:t>
                      </a:r>
                    </a:p>
                  </a:txBody>
                  <a:tcPr anchor="ctr"/>
                </a:tc>
                <a:extLst>
                  <a:ext uri="{0D108BD9-81ED-4DB2-BD59-A6C34878D82A}">
                    <a16:rowId xmlns:a16="http://schemas.microsoft.com/office/drawing/2014/main" val="2034579621"/>
                  </a:ext>
                </a:extLst>
              </a:tr>
            </a:tbl>
          </a:graphicData>
        </a:graphic>
      </p:graphicFrame>
    </p:spTree>
    <p:extLst>
      <p:ext uri="{BB962C8B-B14F-4D97-AF65-F5344CB8AC3E}">
        <p14:creationId xmlns:p14="http://schemas.microsoft.com/office/powerpoint/2010/main" val="386215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5" name="圖片 4" descr="LOGO-橫-01.png"/>
          <p:cNvPicPr>
            <a:picLocks noChangeAspect="1"/>
          </p:cNvPicPr>
          <p:nvPr/>
        </p:nvPicPr>
        <p:blipFill>
          <a:blip r:embed="rId3" cstate="print"/>
          <a:stretch>
            <a:fillRect/>
          </a:stretch>
        </p:blipFill>
        <p:spPr>
          <a:xfrm>
            <a:off x="6419313" y="0"/>
            <a:ext cx="2724687" cy="920420"/>
          </a:xfrm>
          <a:prstGeom prst="rect">
            <a:avLst/>
          </a:prstGeom>
        </p:spPr>
      </p:pic>
      <p:sp>
        <p:nvSpPr>
          <p:cNvPr id="24"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文字方塊 24"/>
          <p:cNvSpPr txBox="1"/>
          <p:nvPr/>
        </p:nvSpPr>
        <p:spPr>
          <a:xfrm>
            <a:off x="1174651"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實績分享</a:t>
            </a:r>
          </a:p>
        </p:txBody>
      </p:sp>
      <p:cxnSp>
        <p:nvCxnSpPr>
          <p:cNvPr id="26" name="直線接點 25"/>
          <p:cNvCxnSpPr/>
          <p:nvPr/>
        </p:nvCxnSpPr>
        <p:spPr>
          <a:xfrm>
            <a:off x="0" y="1266708"/>
            <a:ext cx="4373217"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27" name="圖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527" y="1115084"/>
            <a:ext cx="290862" cy="445988"/>
          </a:xfrm>
          <a:prstGeom prst="rect">
            <a:avLst/>
          </a:prstGeom>
        </p:spPr>
      </p:pic>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spTree>
    <p:extLst>
      <p:ext uri="{BB962C8B-B14F-4D97-AF65-F5344CB8AC3E}">
        <p14:creationId xmlns:p14="http://schemas.microsoft.com/office/powerpoint/2010/main" val="684893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7" name="圖片 6" descr="LOGO-橫-01.png"/>
          <p:cNvPicPr>
            <a:picLocks noChangeAspect="1"/>
          </p:cNvPicPr>
          <p:nvPr/>
        </p:nvPicPr>
        <p:blipFill>
          <a:blip r:embed="rId4" cstate="print"/>
          <a:stretch>
            <a:fillRect/>
          </a:stretch>
        </p:blipFill>
        <p:spPr>
          <a:xfrm>
            <a:off x="6419313" y="0"/>
            <a:ext cx="2724687" cy="920420"/>
          </a:xfrm>
          <a:prstGeom prst="rect">
            <a:avLst/>
          </a:prstGeom>
        </p:spPr>
      </p:pic>
      <p:sp>
        <p:nvSpPr>
          <p:cNvPr id="8" name="文字方塊 7"/>
          <p:cNvSpPr txBox="1"/>
          <p:nvPr/>
        </p:nvSpPr>
        <p:spPr>
          <a:xfrm>
            <a:off x="1115017"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外牆防水施作</a:t>
            </a:r>
            <a:endParaRPr lang="en-US" altLang="zh-TW" sz="4800" b="1" dirty="0">
              <a:latin typeface="微軟正黑體" pitchFamily="34" charset="-120"/>
              <a:ea typeface="微軟正黑體" pitchFamily="34" charset="-120"/>
            </a:endParaRPr>
          </a:p>
        </p:txBody>
      </p:sp>
      <p:cxnSp>
        <p:nvCxnSpPr>
          <p:cNvPr id="9" name="直線接點 8"/>
          <p:cNvCxnSpPr/>
          <p:nvPr/>
        </p:nvCxnSpPr>
        <p:spPr>
          <a:xfrm>
            <a:off x="0" y="1266708"/>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631" y="1115084"/>
            <a:ext cx="290862" cy="445988"/>
          </a:xfrm>
          <a:prstGeom prst="rect">
            <a:avLst/>
          </a:prstGeom>
        </p:spPr>
      </p:pic>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graphicFrame>
        <p:nvGraphicFramePr>
          <p:cNvPr id="14" name="表格 13">
            <a:extLst>
              <a:ext uri="{FF2B5EF4-FFF2-40B4-BE49-F238E27FC236}">
                <a16:creationId xmlns:a16="http://schemas.microsoft.com/office/drawing/2014/main" id="{09F58E74-4AF7-485F-A463-8D8444C01682}"/>
              </a:ext>
            </a:extLst>
          </p:cNvPr>
          <p:cNvGraphicFramePr>
            <a:graphicFrameLocks noGrp="1"/>
          </p:cNvGraphicFramePr>
          <p:nvPr>
            <p:extLst>
              <p:ext uri="{D42A27DB-BD31-4B8C-83A1-F6EECF244321}">
                <p14:modId xmlns:p14="http://schemas.microsoft.com/office/powerpoint/2010/main" val="3137334357"/>
              </p:ext>
            </p:extLst>
          </p:nvPr>
        </p:nvGraphicFramePr>
        <p:xfrm>
          <a:off x="448727" y="2057064"/>
          <a:ext cx="8229600" cy="3576717"/>
        </p:xfrm>
        <a:graphic>
          <a:graphicData uri="http://schemas.openxmlformats.org/drawingml/2006/table">
            <a:tbl>
              <a:tblPr firstRow="1" bandRow="1">
                <a:tableStyleId>{5C22544A-7EE6-4342-B048-85BDC9FD1C3A}</a:tableStyleId>
              </a:tblPr>
              <a:tblGrid>
                <a:gridCol w="710434">
                  <a:extLst>
                    <a:ext uri="{9D8B030D-6E8A-4147-A177-3AD203B41FA5}">
                      <a16:colId xmlns:a16="http://schemas.microsoft.com/office/drawing/2014/main" val="1650243955"/>
                    </a:ext>
                  </a:extLst>
                </a:gridCol>
                <a:gridCol w="2664296">
                  <a:extLst>
                    <a:ext uri="{9D8B030D-6E8A-4147-A177-3AD203B41FA5}">
                      <a16:colId xmlns:a16="http://schemas.microsoft.com/office/drawing/2014/main" val="4166169738"/>
                    </a:ext>
                  </a:extLst>
                </a:gridCol>
                <a:gridCol w="2376264">
                  <a:extLst>
                    <a:ext uri="{9D8B030D-6E8A-4147-A177-3AD203B41FA5}">
                      <a16:colId xmlns:a16="http://schemas.microsoft.com/office/drawing/2014/main" val="1545651124"/>
                    </a:ext>
                  </a:extLst>
                </a:gridCol>
                <a:gridCol w="2478606">
                  <a:extLst>
                    <a:ext uri="{9D8B030D-6E8A-4147-A177-3AD203B41FA5}">
                      <a16:colId xmlns:a16="http://schemas.microsoft.com/office/drawing/2014/main" val="3868492843"/>
                    </a:ext>
                  </a:extLst>
                </a:gridCol>
              </a:tblGrid>
              <a:tr h="433687">
                <a:tc>
                  <a:txBody>
                    <a:bodyPr/>
                    <a:lstStyle/>
                    <a:p>
                      <a:pPr marL="0" algn="l" defTabSz="914377" rtl="0" eaLnBrk="1" latinLnBrk="0" hangingPunct="1"/>
                      <a:r>
                        <a:rPr lang="zh-TW" altLang="en-US" sz="1800" b="1" kern="1200" dirty="0">
                          <a:solidFill>
                            <a:schemeClr val="bg1"/>
                          </a:solidFill>
                          <a:latin typeface="微軟正黑體" pitchFamily="34" charset="-120"/>
                          <a:ea typeface="微軟正黑體" pitchFamily="34" charset="-120"/>
                          <a:cs typeface="+mn-cs"/>
                        </a:rPr>
                        <a:t>項次</a:t>
                      </a:r>
                    </a:p>
                  </a:txBody>
                  <a:tcPr>
                    <a:solidFill>
                      <a:srgbClr val="00B0F0"/>
                    </a:solidFill>
                  </a:tcPr>
                </a:tc>
                <a:tc>
                  <a:txBody>
                    <a:bodyPr/>
                    <a:lstStyle/>
                    <a:p>
                      <a:pPr marL="0" algn="l" defTabSz="914377" rtl="0" eaLnBrk="1" latinLnBrk="0" hangingPunct="1"/>
                      <a:r>
                        <a:rPr lang="zh-TW" altLang="en-US" sz="1800" b="1" kern="1200" dirty="0">
                          <a:solidFill>
                            <a:schemeClr val="bg1"/>
                          </a:solidFill>
                          <a:latin typeface="微軟正黑體" pitchFamily="34" charset="-120"/>
                          <a:ea typeface="微軟正黑體" pitchFamily="34" charset="-120"/>
                          <a:cs typeface="+mn-cs"/>
                        </a:rPr>
                        <a:t>施工工法</a:t>
                      </a:r>
                    </a:p>
                  </a:txBody>
                  <a:tcPr>
                    <a:solidFill>
                      <a:srgbClr val="00B0F0"/>
                    </a:solidFill>
                  </a:tcPr>
                </a:tc>
                <a:tc>
                  <a:txBody>
                    <a:bodyPr/>
                    <a:lstStyle/>
                    <a:p>
                      <a:pPr marL="0" algn="l" defTabSz="914377" rtl="0" eaLnBrk="1" latinLnBrk="0" hangingPunct="1"/>
                      <a:r>
                        <a:rPr lang="zh-TW" altLang="en-US" sz="1800" b="1" kern="1200" dirty="0">
                          <a:solidFill>
                            <a:schemeClr val="bg1"/>
                          </a:solidFill>
                          <a:latin typeface="微軟正黑體" pitchFamily="34" charset="-120"/>
                          <a:ea typeface="微軟正黑體" pitchFamily="34" charset="-120"/>
                          <a:cs typeface="+mn-cs"/>
                        </a:rPr>
                        <a:t>優點</a:t>
                      </a:r>
                    </a:p>
                  </a:txBody>
                  <a:tcPr>
                    <a:solidFill>
                      <a:srgbClr val="00B0F0"/>
                    </a:solidFill>
                  </a:tcPr>
                </a:tc>
                <a:tc>
                  <a:txBody>
                    <a:bodyPr/>
                    <a:lstStyle/>
                    <a:p>
                      <a:pPr marL="0" algn="l" defTabSz="914377" rtl="0" eaLnBrk="1" latinLnBrk="0" hangingPunct="1"/>
                      <a:r>
                        <a:rPr lang="zh-TW" altLang="en-US" sz="1800" b="1" kern="1200" dirty="0">
                          <a:solidFill>
                            <a:schemeClr val="bg1"/>
                          </a:solidFill>
                          <a:latin typeface="微軟正黑體" pitchFamily="34" charset="-120"/>
                          <a:ea typeface="微軟正黑體" pitchFamily="34" charset="-120"/>
                          <a:cs typeface="+mn-cs"/>
                        </a:rPr>
                        <a:t>缺點</a:t>
                      </a:r>
                    </a:p>
                  </a:txBody>
                  <a:tcPr>
                    <a:solidFill>
                      <a:srgbClr val="00B0F0"/>
                    </a:solidFill>
                  </a:tcPr>
                </a:tc>
                <a:extLst>
                  <a:ext uri="{0D108BD9-81ED-4DB2-BD59-A6C34878D82A}">
                    <a16:rowId xmlns:a16="http://schemas.microsoft.com/office/drawing/2014/main" val="3592083171"/>
                  </a:ext>
                </a:extLst>
              </a:tr>
              <a:tr h="748555">
                <a:tc>
                  <a:txBody>
                    <a:bodyPr/>
                    <a:lstStyle/>
                    <a:p>
                      <a:pPr marL="0" algn="ctr" defTabSz="914377" rtl="0" eaLnBrk="1" latinLnBrk="0" hangingPunct="1"/>
                      <a:r>
                        <a:rPr lang="en-US" altLang="zh-TW" sz="1600" b="1" kern="1200" dirty="0">
                          <a:solidFill>
                            <a:schemeClr val="dk1"/>
                          </a:solidFill>
                          <a:latin typeface="微軟正黑體" pitchFamily="34" charset="-120"/>
                          <a:ea typeface="微軟正黑體" pitchFamily="34" charset="-120"/>
                          <a:cs typeface="+mn-cs"/>
                        </a:rPr>
                        <a:t>1</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塗布透明撥水劑</a:t>
                      </a:r>
                      <a:endParaRPr lang="en-US" altLang="zh-TW" sz="1600" b="1" kern="1200" dirty="0">
                        <a:solidFill>
                          <a:schemeClr val="dk1"/>
                        </a:solidFill>
                        <a:latin typeface="微軟正黑體" pitchFamily="34" charset="-120"/>
                        <a:ea typeface="微軟正黑體" pitchFamily="34" charset="-120"/>
                        <a:cs typeface="+mn-cs"/>
                      </a:endParaRPr>
                    </a:p>
                  </a:txBody>
                  <a:tcPr anchor="ctr"/>
                </a:tc>
                <a:tc>
                  <a:txBody>
                    <a:bodyPr/>
                    <a:lstStyle/>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便宜</a:t>
                      </a:r>
                      <a:endParaRPr lang="en-US" altLang="zh-TW" sz="1600" b="1" kern="1200" dirty="0">
                        <a:solidFill>
                          <a:schemeClr val="dk1"/>
                        </a:solidFill>
                        <a:latin typeface="微軟正黑體" pitchFamily="34" charset="-120"/>
                        <a:ea typeface="微軟正黑體" pitchFamily="34" charset="-120"/>
                        <a:cs typeface="+mn-cs"/>
                      </a:endParaRPr>
                    </a:p>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些微改變外牆顏色</a:t>
                      </a:r>
                    </a:p>
                  </a:txBody>
                  <a:tcPr anchor="ctr"/>
                </a:tc>
                <a:tc>
                  <a:txBody>
                    <a:bodyPr/>
                    <a:lstStyle/>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有效期間約一年</a:t>
                      </a:r>
                      <a:endParaRPr lang="en-US" altLang="zh-TW" sz="1600" b="1" kern="1200" dirty="0">
                        <a:solidFill>
                          <a:schemeClr val="dk1"/>
                        </a:solidFill>
                        <a:latin typeface="微軟正黑體" pitchFamily="34" charset="-120"/>
                        <a:ea typeface="微軟正黑體" pitchFamily="34" charset="-120"/>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塗布位置顏色會稍微改變</a:t>
                      </a:r>
                    </a:p>
                  </a:txBody>
                  <a:tcPr anchor="ctr"/>
                </a:tc>
                <a:extLst>
                  <a:ext uri="{0D108BD9-81ED-4DB2-BD59-A6C34878D82A}">
                    <a16:rowId xmlns:a16="http://schemas.microsoft.com/office/drawing/2014/main" val="3655483039"/>
                  </a:ext>
                </a:extLst>
              </a:tr>
              <a:tr h="748555">
                <a:tc>
                  <a:txBody>
                    <a:bodyPr/>
                    <a:lstStyle/>
                    <a:p>
                      <a:pPr marL="0" algn="ctr" defTabSz="914377" rtl="0" eaLnBrk="1" latinLnBrk="0" hangingPunct="1"/>
                      <a:r>
                        <a:rPr lang="en-US" altLang="zh-TW" sz="1600" b="1" kern="1200" dirty="0">
                          <a:solidFill>
                            <a:schemeClr val="dk1"/>
                          </a:solidFill>
                          <a:latin typeface="微軟正黑體" pitchFamily="34" charset="-120"/>
                          <a:ea typeface="微軟正黑體" pitchFamily="34" charset="-120"/>
                          <a:cs typeface="+mn-cs"/>
                        </a:rPr>
                        <a:t>2</a:t>
                      </a:r>
                      <a:endParaRPr lang="zh-TW" altLang="en-US" sz="1600" b="1" kern="1200" dirty="0">
                        <a:solidFill>
                          <a:schemeClr val="dk1"/>
                        </a:solidFill>
                        <a:latin typeface="微軟正黑體" pitchFamily="34" charset="-120"/>
                        <a:ea typeface="微軟正黑體" pitchFamily="34" charset="-120"/>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塗布有色防水塗料</a:t>
                      </a:r>
                      <a:endParaRPr lang="en-US" altLang="zh-TW" sz="1600" b="1" kern="1200" dirty="0">
                        <a:solidFill>
                          <a:schemeClr val="dk1"/>
                        </a:solidFill>
                        <a:latin typeface="微軟正黑體" pitchFamily="34" charset="-120"/>
                        <a:ea typeface="微軟正黑體" pitchFamily="34" charset="-120"/>
                        <a:cs typeface="+mn-cs"/>
                      </a:endParaRPr>
                    </a:p>
                  </a:txBody>
                  <a:tcPr anchor="ctr"/>
                </a:tc>
                <a:tc>
                  <a:txBody>
                    <a:bodyPr/>
                    <a:lstStyle/>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膜厚足夠時，耐候性佳</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容易偷工減料</a:t>
                      </a:r>
                      <a:endParaRPr lang="en-US" altLang="zh-TW" sz="1600" b="1" kern="1200" dirty="0">
                        <a:solidFill>
                          <a:schemeClr val="dk1"/>
                        </a:solidFill>
                        <a:latin typeface="微軟正黑體" pitchFamily="34" charset="-120"/>
                        <a:ea typeface="微軟正黑體" pitchFamily="34" charset="-120"/>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會改變外牆顏色</a:t>
                      </a:r>
                      <a:endParaRPr lang="en-US" altLang="zh-TW" sz="1600" b="1" kern="1200" dirty="0">
                        <a:solidFill>
                          <a:schemeClr val="dk1"/>
                        </a:solidFill>
                        <a:latin typeface="微軟正黑體" pitchFamily="34" charset="-120"/>
                        <a:ea typeface="微軟正黑體" pitchFamily="34" charset="-120"/>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材料等級影響防水效果</a:t>
                      </a:r>
                      <a:endParaRPr lang="en-US" altLang="zh-TW" sz="1600" b="1" kern="1200" dirty="0">
                        <a:solidFill>
                          <a:schemeClr val="dk1"/>
                        </a:solidFill>
                        <a:latin typeface="微軟正黑體" pitchFamily="34" charset="-120"/>
                        <a:ea typeface="微軟正黑體" pitchFamily="34" charset="-120"/>
                        <a:cs typeface="+mn-cs"/>
                      </a:endParaRPr>
                    </a:p>
                  </a:txBody>
                  <a:tcPr anchor="ctr"/>
                </a:tc>
                <a:extLst>
                  <a:ext uri="{0D108BD9-81ED-4DB2-BD59-A6C34878D82A}">
                    <a16:rowId xmlns:a16="http://schemas.microsoft.com/office/drawing/2014/main" val="385125046"/>
                  </a:ext>
                </a:extLst>
              </a:tr>
              <a:tr h="748555">
                <a:tc>
                  <a:txBody>
                    <a:bodyPr/>
                    <a:lstStyle/>
                    <a:p>
                      <a:pPr marL="0" algn="ctr" defTabSz="914377" rtl="0" eaLnBrk="1" latinLnBrk="0" hangingPunct="1"/>
                      <a:r>
                        <a:rPr lang="en-US" altLang="zh-TW" sz="1600" b="1" kern="1200" dirty="0">
                          <a:solidFill>
                            <a:schemeClr val="dk1"/>
                          </a:solidFill>
                          <a:latin typeface="微軟正黑體" pitchFamily="34" charset="-120"/>
                          <a:ea typeface="微軟正黑體" pitchFamily="34" charset="-120"/>
                          <a:cs typeface="+mn-cs"/>
                        </a:rPr>
                        <a:t>3</a:t>
                      </a:r>
                      <a:endParaRPr lang="zh-TW" altLang="en-US" sz="1600" b="1" kern="1200" dirty="0">
                        <a:solidFill>
                          <a:schemeClr val="dk1"/>
                        </a:solidFill>
                        <a:latin typeface="微軟正黑體" pitchFamily="34" charset="-120"/>
                        <a:ea typeface="微軟正黑體" pitchFamily="34" charset="-120"/>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塗布聚胺脂透明防水材</a:t>
                      </a:r>
                      <a:endParaRPr lang="en-US" altLang="zh-TW" sz="1600" b="1" kern="1200" dirty="0">
                        <a:solidFill>
                          <a:schemeClr val="dk1"/>
                        </a:solidFill>
                        <a:latin typeface="微軟正黑體" pitchFamily="34" charset="-120"/>
                        <a:ea typeface="微軟正黑體" pitchFamily="34" charset="-120"/>
                        <a:cs typeface="+mn-cs"/>
                      </a:endParaRPr>
                    </a:p>
                  </a:txBody>
                  <a:tcPr anchor="ctr"/>
                </a:tc>
                <a:tc>
                  <a:txBody>
                    <a:bodyPr/>
                    <a:lstStyle/>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些微改變外牆顏色</a:t>
                      </a:r>
                      <a:endParaRPr lang="en-US" altLang="zh-TW" sz="1600" b="1" kern="1200" dirty="0">
                        <a:solidFill>
                          <a:schemeClr val="dk1"/>
                        </a:solidFill>
                        <a:latin typeface="微軟正黑體" pitchFamily="34" charset="-120"/>
                        <a:ea typeface="微軟正黑體" pitchFamily="34" charset="-120"/>
                        <a:cs typeface="+mn-cs"/>
                      </a:endParaRPr>
                    </a:p>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耐候性佳</a:t>
                      </a:r>
                    </a:p>
                  </a:txBody>
                  <a:tcPr anchor="ctr"/>
                </a:tc>
                <a:tc>
                  <a:txBody>
                    <a:bodyPr/>
                    <a:lstStyle/>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成本較高</a:t>
                      </a:r>
                      <a:endParaRPr lang="en-US" altLang="zh-TW" sz="1600" b="1" kern="1200" dirty="0">
                        <a:solidFill>
                          <a:schemeClr val="dk1"/>
                        </a:solidFill>
                        <a:latin typeface="微軟正黑體" pitchFamily="34" charset="-120"/>
                        <a:ea typeface="微軟正黑體" pitchFamily="34" charset="-120"/>
                        <a:cs typeface="+mn-cs"/>
                      </a:endParaRPr>
                    </a:p>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塗布位置顏色會稍微改變</a:t>
                      </a:r>
                    </a:p>
                  </a:txBody>
                  <a:tcPr anchor="ctr"/>
                </a:tc>
                <a:extLst>
                  <a:ext uri="{0D108BD9-81ED-4DB2-BD59-A6C34878D82A}">
                    <a16:rowId xmlns:a16="http://schemas.microsoft.com/office/drawing/2014/main" val="950424807"/>
                  </a:ext>
                </a:extLst>
              </a:tr>
              <a:tr h="748555">
                <a:tc>
                  <a:txBody>
                    <a:bodyPr/>
                    <a:lstStyle/>
                    <a:p>
                      <a:pPr marL="0" algn="ctr" defTabSz="914377" rtl="0" eaLnBrk="1" latinLnBrk="0" hangingPunct="1"/>
                      <a:r>
                        <a:rPr lang="en-US" altLang="zh-TW" sz="1600" b="1" kern="1200" dirty="0">
                          <a:solidFill>
                            <a:schemeClr val="dk1"/>
                          </a:solidFill>
                          <a:latin typeface="微軟正黑體" pitchFamily="34" charset="-120"/>
                          <a:ea typeface="微軟正黑體" pitchFamily="34" charset="-120"/>
                          <a:cs typeface="+mn-cs"/>
                        </a:rPr>
                        <a:t>4</a:t>
                      </a:r>
                      <a:endParaRPr lang="zh-TW" altLang="en-US" sz="1600" b="1" kern="1200" dirty="0">
                        <a:solidFill>
                          <a:schemeClr val="dk1"/>
                        </a:solidFill>
                        <a:latin typeface="微軟正黑體" pitchFamily="34" charset="-120"/>
                        <a:ea typeface="微軟正黑體" pitchFamily="34" charset="-120"/>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latin typeface="微軟正黑體" pitchFamily="34" charset="-120"/>
                          <a:ea typeface="微軟正黑體" pitchFamily="34" charset="-120"/>
                          <a:cs typeface="+mn-cs"/>
                        </a:rPr>
                        <a:t>塗布無機防水材</a:t>
                      </a:r>
                      <a:endParaRPr lang="en-US" altLang="zh-TW" sz="1600" b="1" kern="1200" dirty="0">
                        <a:solidFill>
                          <a:schemeClr val="dk1"/>
                        </a:solidFill>
                        <a:latin typeface="微軟正黑體" pitchFamily="34" charset="-120"/>
                        <a:ea typeface="微軟正黑體" pitchFamily="34" charset="-120"/>
                        <a:cs typeface="+mn-cs"/>
                      </a:endParaRPr>
                    </a:p>
                  </a:txBody>
                  <a:tcPr anchor="ctr"/>
                </a:tc>
                <a:tc>
                  <a:txBody>
                    <a:bodyPr/>
                    <a:lstStyle/>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完全不改變外牆顏色</a:t>
                      </a:r>
                    </a:p>
                  </a:txBody>
                  <a:tcPr anchor="ctr"/>
                </a:tc>
                <a:tc>
                  <a:txBody>
                    <a:bodyPr/>
                    <a:lstStyle/>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成本非常高</a:t>
                      </a:r>
                      <a:endParaRPr lang="en-US" altLang="zh-TW" sz="1600" b="1" kern="1200" dirty="0">
                        <a:solidFill>
                          <a:schemeClr val="dk1"/>
                        </a:solidFill>
                        <a:latin typeface="微軟正黑體" pitchFamily="34" charset="-120"/>
                        <a:ea typeface="微軟正黑體" pitchFamily="34" charset="-120"/>
                        <a:cs typeface="+mn-cs"/>
                      </a:endParaRPr>
                    </a:p>
                    <a:p>
                      <a:pPr marL="0" algn="l" defTabSz="914377" rtl="0" eaLnBrk="1" latinLnBrk="0" hangingPunct="1"/>
                      <a:r>
                        <a:rPr lang="zh-TW" altLang="en-US" sz="1600" b="1" kern="1200" dirty="0">
                          <a:solidFill>
                            <a:schemeClr val="dk1"/>
                          </a:solidFill>
                          <a:latin typeface="微軟正黑體" pitchFamily="34" charset="-120"/>
                          <a:ea typeface="微軟正黑體" pitchFamily="34" charset="-120"/>
                          <a:cs typeface="+mn-cs"/>
                        </a:rPr>
                        <a:t>多日大風雨，牆面仍有些微機率進水</a:t>
                      </a:r>
                    </a:p>
                  </a:txBody>
                  <a:tcPr anchor="ctr"/>
                </a:tc>
                <a:extLst>
                  <a:ext uri="{0D108BD9-81ED-4DB2-BD59-A6C34878D82A}">
                    <a16:rowId xmlns:a16="http://schemas.microsoft.com/office/drawing/2014/main" val="3971967878"/>
                  </a:ext>
                </a:extLst>
              </a:tr>
            </a:tbl>
          </a:graphicData>
        </a:graphic>
      </p:graphicFrame>
    </p:spTree>
    <p:extLst>
      <p:ext uri="{BB962C8B-B14F-4D97-AF65-F5344CB8AC3E}">
        <p14:creationId xmlns:p14="http://schemas.microsoft.com/office/powerpoint/2010/main" val="98890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5" name="圖片 4" descr="LOGO-橫-01.png"/>
          <p:cNvPicPr>
            <a:picLocks noChangeAspect="1"/>
          </p:cNvPicPr>
          <p:nvPr/>
        </p:nvPicPr>
        <p:blipFill>
          <a:blip r:embed="rId3" cstate="print"/>
          <a:stretch>
            <a:fillRect/>
          </a:stretch>
        </p:blipFill>
        <p:spPr>
          <a:xfrm>
            <a:off x="6419313" y="0"/>
            <a:ext cx="2724687" cy="920420"/>
          </a:xfrm>
          <a:prstGeom prst="rect">
            <a:avLst/>
          </a:prstGeom>
        </p:spPr>
      </p:pic>
      <p:sp>
        <p:nvSpPr>
          <p:cNvPr id="24"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文字方塊 24"/>
          <p:cNvSpPr txBox="1"/>
          <p:nvPr/>
        </p:nvSpPr>
        <p:spPr>
          <a:xfrm>
            <a:off x="1174651"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實績分享</a:t>
            </a:r>
          </a:p>
        </p:txBody>
      </p:sp>
      <p:cxnSp>
        <p:nvCxnSpPr>
          <p:cNvPr id="26" name="直線接點 25"/>
          <p:cNvCxnSpPr/>
          <p:nvPr/>
        </p:nvCxnSpPr>
        <p:spPr>
          <a:xfrm>
            <a:off x="0" y="1266708"/>
            <a:ext cx="4373217"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27" name="圖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527" y="1115084"/>
            <a:ext cx="290862" cy="445988"/>
          </a:xfrm>
          <a:prstGeom prst="rect">
            <a:avLst/>
          </a:prstGeom>
        </p:spPr>
      </p:pic>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spTree>
    <p:extLst>
      <p:ext uri="{BB962C8B-B14F-4D97-AF65-F5344CB8AC3E}">
        <p14:creationId xmlns:p14="http://schemas.microsoft.com/office/powerpoint/2010/main" val="268445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1"/>
            <a:ext cx="9144000" cy="6858000"/>
          </a:xfrm>
          <a:prstGeom prst="rect">
            <a:avLst/>
          </a:prstGeom>
        </p:spPr>
      </p:pic>
      <p:pic>
        <p:nvPicPr>
          <p:cNvPr id="3078" name="Picture 6" descr="http://udongman.oss.aliyuncs.com/image/2013/1210/20131210044029580.jpg"/>
          <p:cNvPicPr>
            <a:picLocks noChangeAspect="1" noChangeArrowheads="1"/>
          </p:cNvPicPr>
          <p:nvPr/>
        </p:nvPicPr>
        <p:blipFill rotWithShape="1">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l="31917" t="7442" r="34452" b="5349"/>
          <a:stretch/>
        </p:blipFill>
        <p:spPr bwMode="auto">
          <a:xfrm>
            <a:off x="-14741" y="21789"/>
            <a:ext cx="915247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689">
            <a:off x="841044" y="1790090"/>
            <a:ext cx="7005484" cy="3350451"/>
          </a:xfrm>
          <a:prstGeom prst="rect">
            <a:avLst/>
          </a:prstGeom>
        </p:spPr>
      </p:pic>
      <p:pic>
        <p:nvPicPr>
          <p:cNvPr id="3076" name="Picture 4" descr="https://living.sinyi.com.tw/events/house-waterproofing/images/C3-title-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0680" y="3428999"/>
            <a:ext cx="2161387" cy="142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68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08" y="2225968"/>
            <a:ext cx="2695288" cy="3960000"/>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8619" y="2225968"/>
            <a:ext cx="2695275" cy="3960000"/>
          </a:xfrm>
          <a:prstGeom prst="rect">
            <a:avLst/>
          </a:prstGeom>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9710" y="2225968"/>
            <a:ext cx="2695294" cy="3960000"/>
          </a:xfrm>
          <a:prstGeom prst="rect">
            <a:avLst/>
          </a:prstGeom>
        </p:spPr>
      </p:pic>
      <p:pic>
        <p:nvPicPr>
          <p:cNvPr id="7" name="圖片 6" descr="LOGO-橫-01.png"/>
          <p:cNvPicPr>
            <a:picLocks noChangeAspect="1"/>
          </p:cNvPicPr>
          <p:nvPr/>
        </p:nvPicPr>
        <p:blipFill>
          <a:blip r:embed="rId6" cstate="print"/>
          <a:stretch>
            <a:fillRect/>
          </a:stretch>
        </p:blipFill>
        <p:spPr>
          <a:xfrm>
            <a:off x="6419313" y="0"/>
            <a:ext cx="2724687" cy="920420"/>
          </a:xfrm>
          <a:prstGeom prst="rect">
            <a:avLst/>
          </a:prstGeom>
        </p:spPr>
      </p:pic>
      <p:sp>
        <p:nvSpPr>
          <p:cNvPr id="8" name="AutoShape 10" descr="ãæ°´ å¡éèæ¯ãçåçæå°çµæ"/>
          <p:cNvSpPr>
            <a:spLocks noChangeAspect="1" noChangeArrowheads="1"/>
          </p:cNvSpPr>
          <p:nvPr/>
        </p:nvSpPr>
        <p:spPr bwMode="auto">
          <a:xfrm>
            <a:off x="307975" y="22564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文字方塊 8"/>
          <p:cNvSpPr txBox="1"/>
          <p:nvPr/>
        </p:nvSpPr>
        <p:spPr>
          <a:xfrm>
            <a:off x="1004655" y="653421"/>
            <a:ext cx="6615345" cy="769441"/>
          </a:xfrm>
          <a:prstGeom prst="rect">
            <a:avLst/>
          </a:prstGeom>
          <a:noFill/>
        </p:spPr>
        <p:txBody>
          <a:bodyPr wrap="square" rtlCol="0">
            <a:spAutoFit/>
          </a:bodyPr>
          <a:lstStyle/>
          <a:p>
            <a:r>
              <a:rPr lang="zh-TW" altLang="en-US" sz="4400" b="1" dirty="0">
                <a:latin typeface="微軟正黑體" pitchFamily="34" charset="-120"/>
                <a:ea typeface="微軟正黑體" pitchFamily="34" charset="-120"/>
              </a:rPr>
              <a:t>做好防水，預防勝於治療</a:t>
            </a:r>
          </a:p>
        </p:txBody>
      </p:sp>
      <p:cxnSp>
        <p:nvCxnSpPr>
          <p:cNvPr id="10" name="直線接點 9"/>
          <p:cNvCxnSpPr/>
          <p:nvPr/>
        </p:nvCxnSpPr>
        <p:spPr>
          <a:xfrm>
            <a:off x="0" y="1484418"/>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631" y="1332794"/>
            <a:ext cx="290862" cy="445988"/>
          </a:xfrm>
          <a:prstGeom prst="rect">
            <a:avLst/>
          </a:prstGeom>
        </p:spPr>
      </p:pic>
      <p:pic>
        <p:nvPicPr>
          <p:cNvPr id="12" name="圖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057" y="563662"/>
            <a:ext cx="290862" cy="445988"/>
          </a:xfrm>
          <a:prstGeom prst="rect">
            <a:avLst/>
          </a:prstGeom>
        </p:spPr>
      </p:pic>
      <p:pic>
        <p:nvPicPr>
          <p:cNvPr id="13" name="圖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497" y="782095"/>
            <a:ext cx="145431" cy="222994"/>
          </a:xfrm>
          <a:prstGeom prst="rect">
            <a:avLst/>
          </a:prstGeom>
        </p:spPr>
      </p:pic>
    </p:spTree>
    <p:extLst>
      <p:ext uri="{BB962C8B-B14F-4D97-AF65-F5344CB8AC3E}">
        <p14:creationId xmlns:p14="http://schemas.microsoft.com/office/powerpoint/2010/main" val="399513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5123" name="Picture 3" descr="\\NT154.tw.sinyi.com\M120_Data$\(密)企劃經營組\(密)視覺設計\02居家服務組\@行銷專案\170908-防水專案\event\2017-house-waterproofing\images\C5-tit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1340" y="768214"/>
            <a:ext cx="3700463" cy="248602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3525498" y="1693446"/>
            <a:ext cx="2234762" cy="740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TW" altLang="en-US" sz="4400" b="1" dirty="0">
                <a:solidFill>
                  <a:srgbClr val="FF0000"/>
                </a:solidFill>
                <a:latin typeface="微軟正黑體" pitchFamily="34" charset="-120"/>
                <a:ea typeface="微軟正黑體" pitchFamily="34" charset="-120"/>
              </a:rPr>
              <a:t>樓上漏樓下</a:t>
            </a:r>
          </a:p>
        </p:txBody>
      </p:sp>
      <p:pic>
        <p:nvPicPr>
          <p:cNvPr id="5124" name="Picture 4" descr="\\NT154.tw.sinyi.com\M120_Data$\(密)企劃經營組\(密)視覺設計\02居家服務組\@行銷專案\170908-防水專案\event\2017-house-waterproofing\images\c1-icon-font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91551" y="5417245"/>
            <a:ext cx="107156"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NT154.tw.sinyi.com\M120_Data$\(密)企劃經營組\(密)視覺設計\02居家服務組\@行銷專案\170908-防水專案\event\2017-house-waterproofing\images\c1-icon-fo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3527" y="3380361"/>
            <a:ext cx="364331" cy="514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T154.tw.sinyi.com\M120_Data$\(密)企劃經營組\(密)視覺設計\02居家服務組\@行銷專案\170908-防水專案\event\2017-house-waterproofing\images\c1-icon-font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98568" y="4779399"/>
            <a:ext cx="107156" cy="219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T154.tw.sinyi.com\M120_Data$\(密)企劃經營組\(密)視覺設計\02居家服務組\@行銷專案\170908-防水專案\event\2017-house-waterproofing\images\c1-icon-font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3380" y="4222351"/>
            <a:ext cx="107156" cy="219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NT154.tw.sinyi.com\M120_Data$\(密)企劃經營組\(密)視覺設計\02居家服務組\@行銷專案\170908-防水專案\event\2017-house-waterproofing\images\c1-icon-font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91551" y="3591847"/>
            <a:ext cx="107156" cy="219075"/>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descr="LOGO-橫-01.png"/>
          <p:cNvPicPr>
            <a:picLocks noChangeAspect="1"/>
          </p:cNvPicPr>
          <p:nvPr/>
        </p:nvPicPr>
        <p:blipFill>
          <a:blip r:embed="rId7" cstate="print"/>
          <a:stretch>
            <a:fillRect/>
          </a:stretch>
        </p:blipFill>
        <p:spPr>
          <a:xfrm>
            <a:off x="6419313" y="0"/>
            <a:ext cx="2724687" cy="920420"/>
          </a:xfrm>
          <a:prstGeom prst="rect">
            <a:avLst/>
          </a:prstGeom>
        </p:spPr>
      </p:pic>
      <p:sp>
        <p:nvSpPr>
          <p:cNvPr id="16"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文字方塊 16"/>
          <p:cNvSpPr txBox="1"/>
          <p:nvPr/>
        </p:nvSpPr>
        <p:spPr>
          <a:xfrm>
            <a:off x="1115017"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漏水糾紛處理</a:t>
            </a:r>
          </a:p>
        </p:txBody>
      </p:sp>
      <p:cxnSp>
        <p:nvCxnSpPr>
          <p:cNvPr id="18" name="直線接點 17"/>
          <p:cNvCxnSpPr/>
          <p:nvPr/>
        </p:nvCxnSpPr>
        <p:spPr>
          <a:xfrm>
            <a:off x="0" y="1266708"/>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9" name="圖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631" y="1115084"/>
            <a:ext cx="290862" cy="445988"/>
          </a:xfrm>
          <a:prstGeom prst="rect">
            <a:avLst/>
          </a:prstGeom>
        </p:spPr>
      </p:pic>
      <p:pic>
        <p:nvPicPr>
          <p:cNvPr id="20" name="圖片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21" name="圖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pic>
        <p:nvPicPr>
          <p:cNvPr id="3" name="圖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2461" y="2063935"/>
            <a:ext cx="4293704" cy="4397117"/>
          </a:xfrm>
          <a:prstGeom prst="rect">
            <a:avLst/>
          </a:prstGeom>
        </p:spPr>
      </p:pic>
      <p:grpSp>
        <p:nvGrpSpPr>
          <p:cNvPr id="5" name="群組 4"/>
          <p:cNvGrpSpPr/>
          <p:nvPr/>
        </p:nvGrpSpPr>
        <p:grpSpPr>
          <a:xfrm>
            <a:off x="678899" y="2039264"/>
            <a:ext cx="2983197" cy="4117283"/>
            <a:chOff x="678899" y="2039264"/>
            <a:chExt cx="2983197" cy="4117283"/>
          </a:xfrm>
        </p:grpSpPr>
        <p:sp>
          <p:nvSpPr>
            <p:cNvPr id="4" name="矩形 3"/>
            <p:cNvSpPr/>
            <p:nvPr/>
          </p:nvSpPr>
          <p:spPr>
            <a:xfrm>
              <a:off x="718655" y="2087565"/>
              <a:ext cx="2880000" cy="1044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718655" y="3527803"/>
              <a:ext cx="2880000" cy="1044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744023" y="4995704"/>
              <a:ext cx="2880000" cy="1044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2" name="Picture 2" descr="\\NT154.tw.sinyi.com\M120_Data$\(密)企劃經營組\(密)視覺設計\02居家服務組\@行銷專案\170908-防水專案\event\2017-house-waterproofing\images\C3-L3.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899" y="2039264"/>
              <a:ext cx="2983197" cy="41172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826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9144000" cy="6858000"/>
          </a:xfrm>
          <a:prstGeom prst="rect">
            <a:avLst/>
          </a:prstGeom>
        </p:spPr>
      </p:pic>
      <p:sp>
        <p:nvSpPr>
          <p:cNvPr id="9"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9"/>
          <p:cNvSpPr txBox="1"/>
          <p:nvPr/>
        </p:nvSpPr>
        <p:spPr>
          <a:xfrm>
            <a:off x="1115017" y="435711"/>
            <a:ext cx="4779476" cy="830997"/>
          </a:xfrm>
          <a:prstGeom prst="rect">
            <a:avLst/>
          </a:prstGeom>
          <a:noFill/>
        </p:spPr>
        <p:txBody>
          <a:bodyPr wrap="square" rtlCol="0">
            <a:spAutoFit/>
          </a:bodyPr>
          <a:lstStyle/>
          <a:p>
            <a:r>
              <a:rPr lang="zh-TW" altLang="en-US" sz="4800" b="1" dirty="0">
                <a:solidFill>
                  <a:srgbClr val="0070C0"/>
                </a:solidFill>
                <a:latin typeface="微軟正黑體" pitchFamily="34" charset="-120"/>
                <a:ea typeface="微軟正黑體" pitchFamily="34" charset="-120"/>
              </a:rPr>
              <a:t>講者介紹</a:t>
            </a:r>
            <a:endParaRPr lang="zh-TW" altLang="en-US" sz="4800" b="1" dirty="0">
              <a:latin typeface="微軟正黑體" pitchFamily="34" charset="-120"/>
              <a:ea typeface="微軟正黑體" pitchFamily="34" charset="-120"/>
            </a:endParaRPr>
          </a:p>
        </p:txBody>
      </p:sp>
      <p:cxnSp>
        <p:nvCxnSpPr>
          <p:cNvPr id="11" name="直線接點 10"/>
          <p:cNvCxnSpPr/>
          <p:nvPr/>
        </p:nvCxnSpPr>
        <p:spPr>
          <a:xfrm>
            <a:off x="0" y="1266708"/>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31" y="1115084"/>
            <a:ext cx="290862" cy="445988"/>
          </a:xfrm>
          <a:prstGeom prst="rect">
            <a:avLst/>
          </a:prstGeom>
        </p:spPr>
      </p:pic>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spTree>
    <p:extLst>
      <p:ext uri="{BB962C8B-B14F-4D97-AF65-F5344CB8AC3E}">
        <p14:creationId xmlns:p14="http://schemas.microsoft.com/office/powerpoint/2010/main" val="365550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5" name="圖片 4" descr="LOGO-橫-01.png"/>
          <p:cNvPicPr>
            <a:picLocks noChangeAspect="1"/>
          </p:cNvPicPr>
          <p:nvPr/>
        </p:nvPicPr>
        <p:blipFill>
          <a:blip r:embed="rId3" cstate="print"/>
          <a:stretch>
            <a:fillRect/>
          </a:stretch>
        </p:blipFill>
        <p:spPr>
          <a:xfrm>
            <a:off x="6419313" y="0"/>
            <a:ext cx="2724687" cy="920420"/>
          </a:xfrm>
          <a:prstGeom prst="rect">
            <a:avLst/>
          </a:prstGeom>
        </p:spPr>
      </p:pic>
      <p:sp>
        <p:nvSpPr>
          <p:cNvPr id="24"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文字方塊 24"/>
          <p:cNvSpPr txBox="1"/>
          <p:nvPr/>
        </p:nvSpPr>
        <p:spPr>
          <a:xfrm>
            <a:off x="1174651"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實績分享</a:t>
            </a:r>
          </a:p>
        </p:txBody>
      </p:sp>
      <p:cxnSp>
        <p:nvCxnSpPr>
          <p:cNvPr id="26" name="直線接點 25"/>
          <p:cNvCxnSpPr/>
          <p:nvPr/>
        </p:nvCxnSpPr>
        <p:spPr>
          <a:xfrm>
            <a:off x="0" y="1266708"/>
            <a:ext cx="4373217"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27" name="圖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527" y="1115084"/>
            <a:ext cx="290862" cy="445988"/>
          </a:xfrm>
          <a:prstGeom prst="rect">
            <a:avLst/>
          </a:prstGeom>
        </p:spPr>
      </p:pic>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spTree>
    <p:extLst>
      <p:ext uri="{BB962C8B-B14F-4D97-AF65-F5344CB8AC3E}">
        <p14:creationId xmlns:p14="http://schemas.microsoft.com/office/powerpoint/2010/main" val="3004389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6" name="圖片 5" descr="LOGO-橫-01.png"/>
          <p:cNvPicPr>
            <a:picLocks noChangeAspect="1"/>
          </p:cNvPicPr>
          <p:nvPr/>
        </p:nvPicPr>
        <p:blipFill>
          <a:blip r:embed="rId4" cstate="print"/>
          <a:stretch>
            <a:fillRect/>
          </a:stretch>
        </p:blipFill>
        <p:spPr>
          <a:xfrm>
            <a:off x="6419313" y="0"/>
            <a:ext cx="2724687" cy="920420"/>
          </a:xfrm>
          <a:prstGeom prst="rect">
            <a:avLst/>
          </a:prstGeom>
        </p:spPr>
      </p:pic>
      <p:sp>
        <p:nvSpPr>
          <p:cNvPr id="8" name="標題 1"/>
          <p:cNvSpPr txBox="1">
            <a:spLocks/>
          </p:cNvSpPr>
          <p:nvPr/>
        </p:nvSpPr>
        <p:spPr>
          <a:xfrm>
            <a:off x="359102" y="55230"/>
            <a:ext cx="4860970" cy="10695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200" dirty="0">
                <a:latin typeface="Adobe 繁黑體 Std B" pitchFamily="34" charset="-120"/>
                <a:ea typeface="Adobe 繁黑體 Std B" pitchFamily="34" charset="-120"/>
              </a:rPr>
              <a:t>  </a:t>
            </a:r>
            <a:r>
              <a:rPr lang="zh-TW" altLang="en-US" sz="4000" b="1" dirty="0">
                <a:latin typeface="微軟正黑體" pitchFamily="34" charset="-120"/>
                <a:ea typeface="微軟正黑體" pitchFamily="34" charset="-120"/>
              </a:rPr>
              <a:t>抓漏防水</a:t>
            </a:r>
            <a:r>
              <a:rPr lang="zh-TW" altLang="en-US" sz="3200" b="1" dirty="0">
                <a:latin typeface="微軟正黑體" pitchFamily="34" charset="-120"/>
                <a:ea typeface="微軟正黑體" pitchFamily="34" charset="-120"/>
              </a:rPr>
              <a:t>交給</a:t>
            </a:r>
            <a:r>
              <a:rPr lang="zh-TW" altLang="en-US" sz="3900" b="1" dirty="0">
                <a:latin typeface="微軟正黑體" pitchFamily="34" charset="-120"/>
                <a:ea typeface="微軟正黑體" pitchFamily="34" charset="-120"/>
              </a:rPr>
              <a:t>專家</a:t>
            </a:r>
          </a:p>
        </p:txBody>
      </p:sp>
      <p:sp>
        <p:nvSpPr>
          <p:cNvPr id="11" name="內容版面配置區 2"/>
          <p:cNvSpPr txBox="1">
            <a:spLocks/>
          </p:cNvSpPr>
          <p:nvPr/>
        </p:nvSpPr>
        <p:spPr>
          <a:xfrm>
            <a:off x="611560" y="1052736"/>
            <a:ext cx="8496944" cy="1894701"/>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r>
              <a:rPr lang="zh-TW" altLang="en-US" sz="3100" b="1" dirty="0">
                <a:solidFill>
                  <a:schemeClr val="accent4">
                    <a:lumMod val="75000"/>
                  </a:schemeClr>
                </a:solidFill>
                <a:effectLst>
                  <a:glow rad="63500">
                    <a:schemeClr val="bg1">
                      <a:alpha val="40000"/>
                    </a:schemeClr>
                  </a:glow>
                </a:effectLst>
                <a:latin typeface="微軟正黑體" pitchFamily="34" charset="-120"/>
                <a:ea typeface="微軟正黑體" pitchFamily="34" charset="-120"/>
              </a:rPr>
              <a:t>★ 責任施工、契約保固</a:t>
            </a:r>
            <a:endParaRPr lang="en-US" altLang="zh-TW" sz="3100" b="1" dirty="0">
              <a:solidFill>
                <a:schemeClr val="accent4">
                  <a:lumMod val="75000"/>
                </a:schemeClr>
              </a:solidFill>
              <a:effectLst>
                <a:glow rad="63500">
                  <a:schemeClr val="bg1">
                    <a:alpha val="40000"/>
                  </a:schemeClr>
                </a:glow>
              </a:effectLst>
              <a:latin typeface="微軟正黑體" pitchFamily="34" charset="-120"/>
              <a:ea typeface="微軟正黑體" pitchFamily="34" charset="-120"/>
            </a:endParaRPr>
          </a:p>
          <a:p>
            <a:pPr algn="l">
              <a:lnSpc>
                <a:spcPct val="120000"/>
              </a:lnSpc>
            </a:pPr>
            <a:r>
              <a:rPr lang="zh-TW" altLang="en-US" sz="3100" b="1" dirty="0">
                <a:solidFill>
                  <a:schemeClr val="accent4">
                    <a:lumMod val="75000"/>
                  </a:schemeClr>
                </a:solidFill>
                <a:effectLst>
                  <a:glow rad="63500">
                    <a:schemeClr val="bg1">
                      <a:alpha val="40000"/>
                    </a:schemeClr>
                  </a:glow>
                </a:effectLst>
                <a:latin typeface="微軟正黑體" pitchFamily="34" charset="-120"/>
                <a:ea typeface="微軟正黑體" pitchFamily="34" charset="-120"/>
              </a:rPr>
              <a:t>針對房屋漏水問題提供整體性建議。 透明化作法，考量客戶需求清楚告知，並共同研究解決方案。</a:t>
            </a:r>
          </a:p>
          <a:p>
            <a:pPr algn="l">
              <a:lnSpc>
                <a:spcPct val="120000"/>
              </a:lnSpc>
            </a:pPr>
            <a:endParaRPr lang="en-US" altLang="zh-TW" sz="900" b="1" dirty="0">
              <a:solidFill>
                <a:schemeClr val="accent4">
                  <a:lumMod val="75000"/>
                </a:schemeClr>
              </a:solidFill>
              <a:effectLst>
                <a:glow rad="63500">
                  <a:schemeClr val="bg1">
                    <a:alpha val="40000"/>
                  </a:schemeClr>
                </a:glow>
              </a:effectLst>
              <a:latin typeface="微軟正黑體" pitchFamily="34" charset="-120"/>
              <a:ea typeface="微軟正黑體" pitchFamily="34" charset="-120"/>
            </a:endParaRPr>
          </a:p>
          <a:p>
            <a:pPr algn="l">
              <a:lnSpc>
                <a:spcPct val="120000"/>
              </a:lnSpc>
            </a:pPr>
            <a:endParaRPr lang="en-US" altLang="zh-TW" sz="3000" b="1" dirty="0">
              <a:solidFill>
                <a:schemeClr val="accent4">
                  <a:lumMod val="75000"/>
                </a:schemeClr>
              </a:solidFill>
              <a:latin typeface="微軟正黑體" pitchFamily="34" charset="-120"/>
              <a:ea typeface="微軟正黑體" pitchFamily="34" charset="-120"/>
            </a:endParaRPr>
          </a:p>
          <a:p>
            <a:pPr algn="l">
              <a:lnSpc>
                <a:spcPct val="120000"/>
              </a:lnSpc>
            </a:pPr>
            <a:endParaRPr lang="en-US" altLang="zh-TW" sz="3000" b="1" dirty="0">
              <a:solidFill>
                <a:srgbClr val="FF5050"/>
              </a:solidFill>
              <a:latin typeface="微軟正黑體" pitchFamily="34" charset="-120"/>
              <a:ea typeface="微軟正黑體" pitchFamily="34" charset="-120"/>
            </a:endParaRPr>
          </a:p>
          <a:p>
            <a:endParaRPr lang="en-US" altLang="zh-TW" sz="2400" dirty="0">
              <a:solidFill>
                <a:schemeClr val="tx1"/>
              </a:solidFill>
              <a:latin typeface="Adobe 繁黑體 Std B" pitchFamily="34" charset="-120"/>
              <a:ea typeface="Adobe 繁黑體 Std B" pitchFamily="34" charset="-120"/>
            </a:endParaRPr>
          </a:p>
          <a:p>
            <a:endParaRPr lang="zh-TW" altLang="zh-TW" sz="2400" dirty="0">
              <a:latin typeface="Adobe 繁黑體 Std B" pitchFamily="34" charset="-120"/>
              <a:ea typeface="Adobe 繁黑體 Std B" pitchFamily="34" charset="-120"/>
            </a:endParaRPr>
          </a:p>
          <a:p>
            <a:endParaRPr lang="zh-TW" altLang="en-US" sz="2400" dirty="0">
              <a:latin typeface="Adobe 繁黑體 Std B" pitchFamily="34" charset="-120"/>
              <a:ea typeface="Adobe 繁黑體 Std B" pitchFamily="34" charset="-120"/>
            </a:endParaRPr>
          </a:p>
        </p:txBody>
      </p:sp>
      <p:pic>
        <p:nvPicPr>
          <p:cNvPr id="12" name="圖片 11" descr="p_bu.png"/>
          <p:cNvPicPr>
            <a:picLocks noChangeAspect="1"/>
          </p:cNvPicPr>
          <p:nvPr/>
        </p:nvPicPr>
        <p:blipFill>
          <a:blip r:embed="rId5" cstate="print">
            <a:duotone>
              <a:schemeClr val="accent4">
                <a:shade val="45000"/>
                <a:satMod val="135000"/>
              </a:schemeClr>
              <a:prstClr val="white"/>
            </a:duotone>
          </a:blip>
          <a:stretch>
            <a:fillRect/>
          </a:stretch>
        </p:blipFill>
        <p:spPr>
          <a:xfrm>
            <a:off x="3491880" y="3285283"/>
            <a:ext cx="3048695" cy="863797"/>
          </a:xfrm>
          <a:prstGeom prst="rect">
            <a:avLst/>
          </a:prstGeom>
        </p:spPr>
      </p:pic>
      <p:pic>
        <p:nvPicPr>
          <p:cNvPr id="13" name="圖片 12" descr="LOGO-橫-01.png"/>
          <p:cNvPicPr>
            <a:picLocks noChangeAspect="1"/>
          </p:cNvPicPr>
          <p:nvPr/>
        </p:nvPicPr>
        <p:blipFill>
          <a:blip r:embed="rId4" cstate="print"/>
          <a:stretch>
            <a:fillRect/>
          </a:stretch>
        </p:blipFill>
        <p:spPr>
          <a:xfrm>
            <a:off x="467544" y="3151761"/>
            <a:ext cx="2952328" cy="997319"/>
          </a:xfrm>
          <a:prstGeom prst="rect">
            <a:avLst/>
          </a:prstGeom>
        </p:spPr>
      </p:pic>
      <p:graphicFrame>
        <p:nvGraphicFramePr>
          <p:cNvPr id="14" name="資料庫圖表 13"/>
          <p:cNvGraphicFramePr/>
          <p:nvPr>
            <p:extLst>
              <p:ext uri="{D42A27DB-BD31-4B8C-83A1-F6EECF244321}">
                <p14:modId xmlns:p14="http://schemas.microsoft.com/office/powerpoint/2010/main" val="440011436"/>
              </p:ext>
            </p:extLst>
          </p:nvPr>
        </p:nvGraphicFramePr>
        <p:xfrm>
          <a:off x="754638" y="3993916"/>
          <a:ext cx="7921818" cy="3528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圖片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102" y="4066306"/>
            <a:ext cx="2384098" cy="1201255"/>
          </a:xfrm>
          <a:prstGeom prst="rect">
            <a:avLst/>
          </a:prstGeom>
        </p:spPr>
      </p:pic>
      <p:pic>
        <p:nvPicPr>
          <p:cNvPr id="3" name="圖片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99966" y="5165984"/>
            <a:ext cx="1006601" cy="1278560"/>
          </a:xfrm>
          <a:prstGeom prst="rect">
            <a:avLst/>
          </a:prstGeom>
        </p:spPr>
      </p:pic>
      <p:pic>
        <p:nvPicPr>
          <p:cNvPr id="1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14746" y="2885051"/>
            <a:ext cx="1303785" cy="13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6148" name="Picture 4" descr="ãä¾¿å©è²¼ èæ¯ãçåçæå°çµæ"/>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618393" y="194989"/>
            <a:ext cx="8517134" cy="590958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931561" y="3035477"/>
            <a:ext cx="5933001" cy="1906903"/>
          </a:xfrm>
          <a:prstGeom prst="roundRect">
            <a:avLst/>
          </a:prstGeom>
          <a:noFill/>
          <a:ln>
            <a:noFill/>
          </a:ln>
        </p:spPr>
        <p:txBody>
          <a:bodyPr wrap="square" lIns="91438" tIns="45719" rIns="91438" bIns="45719" rtlCol="0">
            <a:spAutoFit/>
          </a:bodyPr>
          <a:lstStyle/>
          <a:p>
            <a:pPr algn="ctr"/>
            <a:endParaRPr lang="en-US" altLang="zh-TW" sz="900" b="1" dirty="0">
              <a:latin typeface="微軟正黑體" pitchFamily="34" charset="-120"/>
              <a:ea typeface="微軟正黑體" pitchFamily="34" charset="-120"/>
            </a:endParaRPr>
          </a:p>
          <a:p>
            <a:pPr algn="ctr"/>
            <a:r>
              <a:rPr lang="zh-TW" altLang="en-US" sz="3200" b="1" dirty="0">
                <a:latin typeface="微軟正黑體" pitchFamily="34" charset="-120"/>
                <a:ea typeface="微軟正黑體" pitchFamily="34" charset="-120"/>
              </a:rPr>
              <a:t>大雨來臨前小叮嚀</a:t>
            </a:r>
            <a:endParaRPr lang="en-US" altLang="zh-TW" sz="2800" dirty="0">
              <a:latin typeface="微軟正黑體" pitchFamily="34" charset="-120"/>
              <a:ea typeface="微軟正黑體" pitchFamily="34" charset="-120"/>
            </a:endParaRPr>
          </a:p>
          <a:p>
            <a:pPr algn="ctr"/>
            <a:r>
              <a:rPr lang="zh-TW" altLang="en-US" sz="2800" dirty="0">
                <a:latin typeface="微軟正黑體" pitchFamily="34" charset="-120"/>
                <a:ea typeface="微軟正黑體" pitchFamily="34" charset="-120"/>
              </a:rPr>
              <a:t>先將</a:t>
            </a:r>
            <a:r>
              <a:rPr lang="zh-TW" altLang="en-US" sz="2800" b="1" dirty="0">
                <a:solidFill>
                  <a:srgbClr val="FF0000"/>
                </a:solidFill>
                <a:latin typeface="微軟正黑體" pitchFamily="34" charset="-120"/>
                <a:ea typeface="微軟正黑體" pitchFamily="34" charset="-120"/>
              </a:rPr>
              <a:t>頂樓的排水口髒汙清理乾淨</a:t>
            </a:r>
            <a:r>
              <a:rPr lang="zh-TW" altLang="en-US" sz="2800" dirty="0">
                <a:latin typeface="微軟正黑體" pitchFamily="34" charset="-120"/>
                <a:ea typeface="微軟正黑體" pitchFamily="34" charset="-120"/>
              </a:rPr>
              <a:t>，</a:t>
            </a:r>
            <a:endParaRPr lang="en-US" altLang="zh-TW" sz="2800" dirty="0">
              <a:latin typeface="微軟正黑體" pitchFamily="34" charset="-120"/>
              <a:ea typeface="微軟正黑體" pitchFamily="34" charset="-120"/>
            </a:endParaRPr>
          </a:p>
          <a:p>
            <a:pPr algn="ctr"/>
            <a:r>
              <a:rPr lang="zh-TW" altLang="en-US" sz="2800" dirty="0">
                <a:latin typeface="微軟正黑體" pitchFamily="34" charset="-120"/>
                <a:ea typeface="微軟正黑體" pitchFamily="34" charset="-120"/>
              </a:rPr>
              <a:t>可以避免頂樓淹水造成屋內漏水唷！</a:t>
            </a:r>
            <a:endParaRPr lang="en-US" altLang="zh-TW" sz="2800" dirty="0">
              <a:latin typeface="微軟正黑體" pitchFamily="34" charset="-120"/>
              <a:ea typeface="微軟正黑體" pitchFamily="34" charset="-120"/>
            </a:endParaRPr>
          </a:p>
          <a:p>
            <a:pPr algn="ctr"/>
            <a:endParaRPr lang="en-US" altLang="zh-TW" sz="900" dirty="0">
              <a:latin typeface="微軟正黑體" pitchFamily="34" charset="-120"/>
              <a:ea typeface="微軟正黑體" pitchFamily="34" charset="-120"/>
            </a:endParaRPr>
          </a:p>
        </p:txBody>
      </p:sp>
      <p:pic>
        <p:nvPicPr>
          <p:cNvPr id="6146" name="Picture 2" descr="ãè²¼å¿å°æéãçåçæå°çµæ"/>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0548" y="1681925"/>
            <a:ext cx="5040739" cy="118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5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3" name="Picture 2" descr="\\NT154.tw.sinyi.com\M120_Data$\(密)企劃經營組\(密)視覺設計\02居家服務組\@行銷專案\170908-防水專案\event\2017-house-waterproofing\images\C1-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74" y="1105819"/>
            <a:ext cx="2062973" cy="52510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akuziti.com/cache/1566055994666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747" y="2333625"/>
            <a:ext cx="69342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descr="LOGO-橫-01.png"/>
          <p:cNvPicPr>
            <a:picLocks noChangeAspect="1"/>
          </p:cNvPicPr>
          <p:nvPr/>
        </p:nvPicPr>
        <p:blipFill>
          <a:blip r:embed="rId5" cstate="print"/>
          <a:stretch>
            <a:fillRect/>
          </a:stretch>
        </p:blipFill>
        <p:spPr>
          <a:xfrm>
            <a:off x="6419313" y="0"/>
            <a:ext cx="2724687" cy="920420"/>
          </a:xfrm>
          <a:prstGeom prst="rect">
            <a:avLst/>
          </a:prstGeom>
        </p:spPr>
      </p:pic>
    </p:spTree>
    <p:extLst>
      <p:ext uri="{BB962C8B-B14F-4D97-AF65-F5344CB8AC3E}">
        <p14:creationId xmlns:p14="http://schemas.microsoft.com/office/powerpoint/2010/main" val="192913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sp>
        <p:nvSpPr>
          <p:cNvPr id="2" name="矩形 1"/>
          <p:cNvSpPr/>
          <p:nvPr/>
        </p:nvSpPr>
        <p:spPr>
          <a:xfrm>
            <a:off x="-8473" y="0"/>
            <a:ext cx="9152473"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6" descr="http://udongman.oss.aliyuncs.com/image/2013/1210/20131210044029580.jpg"/>
          <p:cNvPicPr>
            <a:picLocks noChangeAspect="1" noChangeArrowheads="1"/>
          </p:cNvPicPr>
          <p:nvPr/>
        </p:nvPicPr>
        <p:blipFill rotWithShape="1">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l="31917" t="7442" r="34452" b="5349"/>
          <a:stretch/>
        </p:blipFill>
        <p:spPr bwMode="auto">
          <a:xfrm>
            <a:off x="13828" y="-1"/>
            <a:ext cx="915247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NT154.tw.sinyi.com\M120_Data$\(密)企劃經營組\(密)視覺設計\02居家服務組\@行銷專案\170908-防水專案\event\2017-house-waterproofing\images\C1-tit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769" y="1730721"/>
            <a:ext cx="7422459" cy="31282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iving.sinyi.com.tw/events/house-waterproofing/images/C3-title-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41" y="3775415"/>
            <a:ext cx="2161387" cy="142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73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7"/>
            <a:ext cx="9144000" cy="6858000"/>
          </a:xfrm>
          <a:prstGeom prst="rect">
            <a:avLst/>
          </a:prstGeom>
        </p:spPr>
      </p:pic>
      <p:pic>
        <p:nvPicPr>
          <p:cNvPr id="1030" name="Picture 6" descr="\\NT154.tw.sinyi.com\M120_Data$\(密)企劃經營組\(密)視覺設計\02居家服務組\@行銷專案\170908-防水專案\event\2017-house-waterproofing\images\C2-part1-D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499" y="2146267"/>
            <a:ext cx="2632432" cy="396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NT154.tw.sinyi.com\M120_Data$\(密)企劃經營組\(密)視覺設計\02居家服務組\@行銷專案\170908-防水專案\event\2017-house-waterproofing\images\C2-part1ceil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981" y="2146267"/>
            <a:ext cx="2632432" cy="396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T154.tw.sinyi.com\M120_Data$\(密)企劃經營組\(密)視覺設計\02居家服務組\@行銷專案\170908-防水專案\event\2017-house-waterproofing\images\C2-part1-B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429" y="2146267"/>
            <a:ext cx="2632432" cy="3960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67057" y="4638699"/>
            <a:ext cx="2134758" cy="1292660"/>
          </a:xfrm>
          <a:prstGeom prst="rect">
            <a:avLst/>
          </a:prstGeom>
        </p:spPr>
        <p:txBody>
          <a:bodyPr wrap="square" lIns="91438" tIns="45719" rIns="91438" bIns="45719">
            <a:spAutoFit/>
          </a:bodyPr>
          <a:lstStyle/>
          <a:p>
            <a:pPr fontAlgn="base"/>
            <a:r>
              <a:rPr lang="zh-TW" altLang="en-US" sz="2400" b="1" dirty="0">
                <a:solidFill>
                  <a:schemeClr val="bg1"/>
                </a:solidFill>
                <a:latin typeface="微軟正黑體" pitchFamily="34" charset="-120"/>
                <a:ea typeface="微軟正黑體" pitchFamily="34" charset="-120"/>
              </a:rPr>
              <a:t>浴室、廚房</a:t>
            </a:r>
          </a:p>
          <a:p>
            <a:pPr fontAlgn="base"/>
            <a:r>
              <a:rPr lang="zh-TW" altLang="en-US" sz="1800" dirty="0">
                <a:solidFill>
                  <a:schemeClr val="bg1"/>
                </a:solidFill>
                <a:latin typeface="微軟正黑體" pitchFamily="34" charset="-120"/>
                <a:ea typeface="微軟正黑體" pitchFamily="34" charset="-120"/>
              </a:rPr>
              <a:t>水管破損、給水接頭鬆脫或排水管線未做好，造成漏水</a:t>
            </a:r>
          </a:p>
        </p:txBody>
      </p:sp>
      <p:sp>
        <p:nvSpPr>
          <p:cNvPr id="3" name="矩形 2"/>
          <p:cNvSpPr/>
          <p:nvPr/>
        </p:nvSpPr>
        <p:spPr>
          <a:xfrm>
            <a:off x="3591324" y="4664518"/>
            <a:ext cx="2012307" cy="1292660"/>
          </a:xfrm>
          <a:prstGeom prst="rect">
            <a:avLst/>
          </a:prstGeom>
        </p:spPr>
        <p:txBody>
          <a:bodyPr wrap="square" lIns="91438" tIns="45719" rIns="91438" bIns="45719">
            <a:spAutoFit/>
          </a:bodyPr>
          <a:lstStyle/>
          <a:p>
            <a:pPr fontAlgn="base"/>
            <a:r>
              <a:rPr lang="zh-TW" altLang="en-US" sz="2400" b="1" dirty="0">
                <a:solidFill>
                  <a:schemeClr val="bg1"/>
                </a:solidFill>
                <a:latin typeface="微軟正黑體" pitchFamily="34" charset="-120"/>
                <a:ea typeface="微軟正黑體" pitchFamily="34" charset="-120"/>
              </a:rPr>
              <a:t>門框、窗框</a:t>
            </a:r>
          </a:p>
          <a:p>
            <a:pPr fontAlgn="base"/>
            <a:r>
              <a:rPr lang="zh-TW" altLang="en-US" sz="1800" dirty="0">
                <a:solidFill>
                  <a:schemeClr val="bg1"/>
                </a:solidFill>
                <a:latin typeface="微軟正黑體" pitchFamily="34" charset="-120"/>
                <a:ea typeface="微軟正黑體" pitchFamily="34" charset="-120"/>
              </a:rPr>
              <a:t>因門窗框與牆面有空隙、氣密性不足等造成漏水</a:t>
            </a:r>
          </a:p>
        </p:txBody>
      </p:sp>
      <p:sp>
        <p:nvSpPr>
          <p:cNvPr id="4" name="矩形 3"/>
          <p:cNvSpPr/>
          <p:nvPr/>
        </p:nvSpPr>
        <p:spPr>
          <a:xfrm>
            <a:off x="6419313" y="4665319"/>
            <a:ext cx="2017605" cy="1292660"/>
          </a:xfrm>
          <a:prstGeom prst="rect">
            <a:avLst/>
          </a:prstGeom>
        </p:spPr>
        <p:txBody>
          <a:bodyPr wrap="square" lIns="91438" tIns="45719" rIns="91438" bIns="45719">
            <a:spAutoFit/>
          </a:bodyPr>
          <a:lstStyle/>
          <a:p>
            <a:pPr fontAlgn="base"/>
            <a:r>
              <a:rPr lang="zh-TW" altLang="en-US" sz="2400" b="1" dirty="0">
                <a:solidFill>
                  <a:schemeClr val="bg1"/>
                </a:solidFill>
                <a:latin typeface="微軟正黑體" pitchFamily="34" charset="-120"/>
                <a:ea typeface="微軟正黑體" pitchFamily="34" charset="-120"/>
              </a:rPr>
              <a:t>天花板</a:t>
            </a:r>
            <a:r>
              <a:rPr lang="zh-TW" altLang="en-US" sz="1800" b="1" dirty="0">
                <a:solidFill>
                  <a:schemeClr val="bg1"/>
                </a:solidFill>
                <a:latin typeface="微軟正黑體" pitchFamily="34" charset="-120"/>
                <a:ea typeface="微軟正黑體" pitchFamily="34" charset="-120"/>
              </a:rPr>
              <a:t> </a:t>
            </a:r>
          </a:p>
          <a:p>
            <a:pPr fontAlgn="base"/>
            <a:r>
              <a:rPr lang="zh-TW" altLang="en-US" sz="1800" dirty="0">
                <a:solidFill>
                  <a:schemeClr val="bg1"/>
                </a:solidFill>
                <a:latin typeface="微軟正黑體" pitchFamily="34" charset="-120"/>
                <a:ea typeface="微軟正黑體" pitchFamily="34" charset="-120"/>
              </a:rPr>
              <a:t>因屋頂、雨排失修或樓上防水問題等造成漏水</a:t>
            </a:r>
          </a:p>
        </p:txBody>
      </p:sp>
      <p:sp>
        <p:nvSpPr>
          <p:cNvPr id="8" name="AutoShape 8" descr="ãæ°´ å¡éèæ¯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文字方塊 4"/>
          <p:cNvSpPr txBox="1"/>
          <p:nvPr/>
        </p:nvSpPr>
        <p:spPr>
          <a:xfrm>
            <a:off x="1115017"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室內漏水好發點</a:t>
            </a:r>
          </a:p>
        </p:txBody>
      </p:sp>
      <p:pic>
        <p:nvPicPr>
          <p:cNvPr id="14" name="圖片 13" descr="LOGO-橫-01.png"/>
          <p:cNvPicPr>
            <a:picLocks noChangeAspect="1"/>
          </p:cNvPicPr>
          <p:nvPr/>
        </p:nvPicPr>
        <p:blipFill>
          <a:blip r:embed="rId7" cstate="print"/>
          <a:stretch>
            <a:fillRect/>
          </a:stretch>
        </p:blipFill>
        <p:spPr>
          <a:xfrm>
            <a:off x="6419313" y="0"/>
            <a:ext cx="2724687" cy="920420"/>
          </a:xfrm>
          <a:prstGeom prst="rect">
            <a:avLst/>
          </a:prstGeom>
        </p:spPr>
      </p:pic>
      <p:cxnSp>
        <p:nvCxnSpPr>
          <p:cNvPr id="10" name="直線接點 9"/>
          <p:cNvCxnSpPr/>
          <p:nvPr/>
        </p:nvCxnSpPr>
        <p:spPr>
          <a:xfrm>
            <a:off x="0" y="1266708"/>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631" y="1115084"/>
            <a:ext cx="290862" cy="445988"/>
          </a:xfrm>
          <a:prstGeom prst="rect">
            <a:avLst/>
          </a:prstGeom>
        </p:spPr>
      </p:pic>
      <p:pic>
        <p:nvPicPr>
          <p:cNvPr id="19" name="圖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20" name="圖片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spTree>
    <p:extLst>
      <p:ext uri="{BB962C8B-B14F-4D97-AF65-F5344CB8AC3E}">
        <p14:creationId xmlns:p14="http://schemas.microsoft.com/office/powerpoint/2010/main" val="379203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1032" name="Picture 8" descr="\\NT154.tw.sinyi.com\M120_Data$\(密)企劃經營組\(密)視覺設計\02居家服務組\@行銷專案\170908-防水專案\event\2017-house-waterproofing\images\C2-part2-balco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583" y="2211430"/>
            <a:ext cx="2778656" cy="396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T154.tw.sinyi.com\M120_Data$\(密)企劃經營組\(密)視覺設計\02居家服務組\@行銷專案\170908-防水專案\event\2017-house-waterproofing\images\C2-part2-to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5357" y="2211430"/>
            <a:ext cx="2741245" cy="3960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475533" y="4647260"/>
            <a:ext cx="2236589" cy="1338826"/>
          </a:xfrm>
          <a:prstGeom prst="rect">
            <a:avLst/>
          </a:prstGeom>
        </p:spPr>
        <p:txBody>
          <a:bodyPr wrap="square" lIns="91438" tIns="45719" rIns="91438" bIns="45719">
            <a:spAutoFit/>
          </a:bodyPr>
          <a:lstStyle/>
          <a:p>
            <a:pPr fontAlgn="base"/>
            <a:r>
              <a:rPr lang="zh-TW" altLang="en-US" sz="2400" b="1" dirty="0">
                <a:solidFill>
                  <a:schemeClr val="bg1"/>
                </a:solidFill>
                <a:latin typeface="微軟正黑體" pitchFamily="34" charset="-120"/>
                <a:ea typeface="微軟正黑體" pitchFamily="34" charset="-120"/>
              </a:rPr>
              <a:t>屋頂、外牆</a:t>
            </a:r>
          </a:p>
          <a:p>
            <a:pPr fontAlgn="base"/>
            <a:r>
              <a:rPr lang="zh-TW" altLang="en-US" dirty="0">
                <a:solidFill>
                  <a:schemeClr val="bg1"/>
                </a:solidFill>
                <a:latin typeface="微軟正黑體" pitchFamily="34" charset="-120"/>
                <a:ea typeface="微軟正黑體" pitchFamily="34" charset="-120"/>
              </a:rPr>
              <a:t>因外牆老化、龜裂或填縫不實等造成漏水</a:t>
            </a:r>
          </a:p>
        </p:txBody>
      </p:sp>
      <p:sp>
        <p:nvSpPr>
          <p:cNvPr id="3" name="矩形 2"/>
          <p:cNvSpPr/>
          <p:nvPr/>
        </p:nvSpPr>
        <p:spPr>
          <a:xfrm>
            <a:off x="5182582" y="4689544"/>
            <a:ext cx="2499348" cy="1046438"/>
          </a:xfrm>
          <a:prstGeom prst="rect">
            <a:avLst/>
          </a:prstGeom>
        </p:spPr>
        <p:txBody>
          <a:bodyPr wrap="square" lIns="91438" tIns="45719" rIns="91438" bIns="45719">
            <a:spAutoFit/>
          </a:bodyPr>
          <a:lstStyle/>
          <a:p>
            <a:pPr fontAlgn="base"/>
            <a:r>
              <a:rPr lang="zh-TW" altLang="en-US" sz="2400" b="1" dirty="0">
                <a:solidFill>
                  <a:schemeClr val="bg1"/>
                </a:solidFill>
                <a:latin typeface="微軟正黑體" pitchFamily="34" charset="-120"/>
                <a:ea typeface="微軟正黑體" pitchFamily="34" charset="-120"/>
              </a:rPr>
              <a:t>陽台、花台</a:t>
            </a:r>
          </a:p>
          <a:p>
            <a:pPr fontAlgn="base"/>
            <a:r>
              <a:rPr lang="zh-TW" altLang="en-US" dirty="0">
                <a:solidFill>
                  <a:schemeClr val="bg1"/>
                </a:solidFill>
                <a:latin typeface="微軟正黑體" pitchFamily="34" charset="-120"/>
                <a:ea typeface="微軟正黑體" pitchFamily="34" charset="-120"/>
              </a:rPr>
              <a:t>因結構老化、未作防水或破損等造成漏水</a:t>
            </a:r>
          </a:p>
        </p:txBody>
      </p:sp>
      <p:pic>
        <p:nvPicPr>
          <p:cNvPr id="9" name="圖片 8" descr="LOGO-橫-01.png"/>
          <p:cNvPicPr>
            <a:picLocks noChangeAspect="1"/>
          </p:cNvPicPr>
          <p:nvPr/>
        </p:nvPicPr>
        <p:blipFill>
          <a:blip r:embed="rId6" cstate="print"/>
          <a:stretch>
            <a:fillRect/>
          </a:stretch>
        </p:blipFill>
        <p:spPr>
          <a:xfrm>
            <a:off x="6419313" y="0"/>
            <a:ext cx="2724687" cy="920420"/>
          </a:xfrm>
          <a:prstGeom prst="rect">
            <a:avLst/>
          </a:prstGeom>
        </p:spPr>
      </p:pic>
      <p:sp>
        <p:nvSpPr>
          <p:cNvPr id="11"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文字方塊 11"/>
          <p:cNvSpPr txBox="1"/>
          <p:nvPr/>
        </p:nvSpPr>
        <p:spPr>
          <a:xfrm>
            <a:off x="1115017" y="435711"/>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室外漏水好發點</a:t>
            </a:r>
          </a:p>
        </p:txBody>
      </p:sp>
      <p:cxnSp>
        <p:nvCxnSpPr>
          <p:cNvPr id="13" name="直線接點 12"/>
          <p:cNvCxnSpPr/>
          <p:nvPr/>
        </p:nvCxnSpPr>
        <p:spPr>
          <a:xfrm>
            <a:off x="0" y="1266708"/>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4" name="圖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631" y="1115084"/>
            <a:ext cx="290862" cy="445988"/>
          </a:xfrm>
          <a:prstGeom prst="rect">
            <a:avLst/>
          </a:prstGeom>
        </p:spPr>
      </p:pic>
      <p:pic>
        <p:nvPicPr>
          <p:cNvPr id="15" name="圖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057" y="345952"/>
            <a:ext cx="290862" cy="445988"/>
          </a:xfrm>
          <a:prstGeom prst="rect">
            <a:avLst/>
          </a:prstGeom>
        </p:spPr>
      </p:pic>
      <p:pic>
        <p:nvPicPr>
          <p:cNvPr id="16" name="圖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497" y="564385"/>
            <a:ext cx="145431" cy="222994"/>
          </a:xfrm>
          <a:prstGeom prst="rect">
            <a:avLst/>
          </a:prstGeom>
        </p:spPr>
      </p:pic>
    </p:spTree>
    <p:extLst>
      <p:ext uri="{BB962C8B-B14F-4D97-AF65-F5344CB8AC3E}">
        <p14:creationId xmlns:p14="http://schemas.microsoft.com/office/powerpoint/2010/main" val="234545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5" y="31842"/>
            <a:ext cx="9144000" cy="6858000"/>
          </a:xfrm>
          <a:prstGeom prst="rect">
            <a:avLst/>
          </a:prstGeom>
        </p:spPr>
      </p:pic>
      <p:pic>
        <p:nvPicPr>
          <p:cNvPr id="7" name="Picture 6" descr="http://udongman.oss.aliyuncs.com/image/2013/1210/20131210044029580.jpg"/>
          <p:cNvPicPr>
            <a:picLocks noChangeAspect="1" noChangeArrowheads="1"/>
          </p:cNvPicPr>
          <p:nvPr/>
        </p:nvPicPr>
        <p:blipFill rotWithShape="1">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l="31917" t="7442" r="34452" b="5349"/>
          <a:stretch/>
        </p:blipFill>
        <p:spPr bwMode="auto">
          <a:xfrm>
            <a:off x="-8473" y="18"/>
            <a:ext cx="915247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防漏小學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691" y="1764176"/>
            <a:ext cx="6961988" cy="33296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iving.sinyi.com.tw/events/house-waterproofing/images/C3-title-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3466101"/>
            <a:ext cx="2161387" cy="142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65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3" name="圖片 2" descr="LOGO-橫-01.png"/>
          <p:cNvPicPr>
            <a:picLocks noChangeAspect="1"/>
          </p:cNvPicPr>
          <p:nvPr/>
        </p:nvPicPr>
        <p:blipFill>
          <a:blip r:embed="rId3" cstate="print"/>
          <a:stretch>
            <a:fillRect/>
          </a:stretch>
        </p:blipFill>
        <p:spPr>
          <a:xfrm>
            <a:off x="6419313" y="0"/>
            <a:ext cx="2724687" cy="920420"/>
          </a:xfrm>
          <a:prstGeom prst="rect">
            <a:avLst/>
          </a:prstGeom>
        </p:spPr>
      </p:pic>
      <p:sp>
        <p:nvSpPr>
          <p:cNvPr id="5" name="矩形 4"/>
          <p:cNvSpPr/>
          <p:nvPr/>
        </p:nvSpPr>
        <p:spPr>
          <a:xfrm>
            <a:off x="2643481" y="1531747"/>
            <a:ext cx="4729949" cy="1569660"/>
          </a:xfrm>
          <a:prstGeom prst="rect">
            <a:avLst/>
          </a:prstGeom>
        </p:spPr>
        <p:txBody>
          <a:bodyPr wrap="square">
            <a:spAutoFit/>
          </a:bodyPr>
          <a:lstStyle/>
          <a:p>
            <a:r>
              <a:rPr lang="zh-TW" altLang="en-US" sz="9600" b="1" dirty="0">
                <a:latin typeface="微軟正黑體" pitchFamily="34" charset="-120"/>
                <a:ea typeface="微軟正黑體" pitchFamily="34" charset="-120"/>
                <a:cs typeface="Arial" panose="020B0604020202020204" pitchFamily="34" charset="0"/>
              </a:rPr>
              <a:t>「壁癌」</a:t>
            </a:r>
            <a:endParaRPr lang="en-US" altLang="zh-TW" sz="9600" b="1" dirty="0">
              <a:latin typeface="微軟正黑體" pitchFamily="34" charset="-120"/>
              <a:ea typeface="微軟正黑體" pitchFamily="34" charset="-120"/>
              <a:cs typeface="Arial" panose="020B0604020202020204" pitchFamily="34" charset="0"/>
            </a:endParaRPr>
          </a:p>
        </p:txBody>
      </p:sp>
      <p:pic>
        <p:nvPicPr>
          <p:cNvPr id="4100" name="Picture 4" descr="ãæ¾å¤§é¡ãçåçæå°çµæ"/>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5143">
                        <a14:foregroundMark x1="35762" y1="19118" x2="35762" y2="19118"/>
                      </a14:backgroundRemoval>
                    </a14:imgEffect>
                  </a14:imgLayer>
                </a14:imgProps>
              </a:ext>
              <a:ext uri="{28A0092B-C50C-407E-A947-70E740481C1C}">
                <a14:useLocalDpi xmlns:a14="http://schemas.microsoft.com/office/drawing/2010/main" val="0"/>
              </a:ext>
            </a:extLst>
          </a:blip>
          <a:srcRect/>
          <a:stretch>
            <a:fillRect/>
          </a:stretch>
        </p:blipFill>
        <p:spPr bwMode="auto">
          <a:xfrm>
            <a:off x="1792871" y="1678149"/>
            <a:ext cx="1701220" cy="127685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494216" y="3276908"/>
            <a:ext cx="4390946" cy="1446550"/>
          </a:xfrm>
          <a:prstGeom prst="rect">
            <a:avLst/>
          </a:prstGeom>
        </p:spPr>
        <p:txBody>
          <a:bodyPr wrap="none">
            <a:spAutoFit/>
          </a:bodyPr>
          <a:lstStyle/>
          <a:p>
            <a:pPr algn="ctr"/>
            <a:r>
              <a:rPr lang="zh-TW" altLang="en-US" sz="8000" b="1" dirty="0">
                <a:latin typeface="微軟正黑體" pitchFamily="34" charset="-120"/>
                <a:ea typeface="微軟正黑體" pitchFamily="34" charset="-120"/>
                <a:cs typeface="Arial" panose="020B0604020202020204" pitchFamily="34" charset="0"/>
              </a:rPr>
              <a:t>是甚麼</a:t>
            </a:r>
            <a:r>
              <a:rPr lang="zh-TW" altLang="en-US" sz="8800" b="1" dirty="0">
                <a:latin typeface="微軟正黑體" pitchFamily="34" charset="-120"/>
                <a:ea typeface="微軟正黑體" pitchFamily="34" charset="-120"/>
                <a:cs typeface="Arial" panose="020B0604020202020204" pitchFamily="34" charset="0"/>
              </a:rPr>
              <a:t>？</a:t>
            </a:r>
          </a:p>
        </p:txBody>
      </p:sp>
    </p:spTree>
    <p:extLst>
      <p:ext uri="{BB962C8B-B14F-4D97-AF65-F5344CB8AC3E}">
        <p14:creationId xmlns:p14="http://schemas.microsoft.com/office/powerpoint/2010/main" val="8824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3" name="圖片 2" descr="LOGO-橫-01.png"/>
          <p:cNvPicPr>
            <a:picLocks noChangeAspect="1"/>
          </p:cNvPicPr>
          <p:nvPr/>
        </p:nvPicPr>
        <p:blipFill>
          <a:blip r:embed="rId3" cstate="print"/>
          <a:stretch>
            <a:fillRect/>
          </a:stretch>
        </p:blipFill>
        <p:spPr>
          <a:xfrm>
            <a:off x="6419313" y="0"/>
            <a:ext cx="2724687" cy="920420"/>
          </a:xfrm>
          <a:prstGeom prst="rect">
            <a:avLst/>
          </a:prstGeom>
        </p:spPr>
      </p:pic>
      <p:pic>
        <p:nvPicPr>
          <p:cNvPr id="2058" name="Picture 10" descr="ãç­è¨æ¬ ç´ æãçåçæå°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61078" y="5716"/>
            <a:ext cx="4838163" cy="7984672"/>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1">
            <a:extLst>
              <a:ext uri="{FF2B5EF4-FFF2-40B4-BE49-F238E27FC236}">
                <a16:creationId xmlns:a16="http://schemas.microsoft.com/office/drawing/2014/main" id="{C29359A9-E99D-4B4C-9F35-4215FB712C14}"/>
              </a:ext>
            </a:extLst>
          </p:cNvPr>
          <p:cNvSpPr txBox="1">
            <a:spLocks/>
          </p:cNvSpPr>
          <p:nvPr/>
        </p:nvSpPr>
        <p:spPr>
          <a:xfrm>
            <a:off x="966363" y="2111723"/>
            <a:ext cx="7315202" cy="2228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TW" sz="3000" dirty="0">
              <a:latin typeface="微軟正黑體" panose="020B0604030504040204" pitchFamily="34" charset="-120"/>
              <a:ea typeface="微軟正黑體" panose="020B0604030504040204" pitchFamily="34" charset="-120"/>
            </a:endParaRPr>
          </a:p>
          <a:p>
            <a:pPr algn="l"/>
            <a:r>
              <a:rPr lang="zh-TW" altLang="en-US" sz="3200" b="1" dirty="0">
                <a:latin typeface="微軟正黑體" panose="020B0604030504040204" pitchFamily="34" charset="-120"/>
                <a:ea typeface="微軟正黑體" panose="020B0604030504040204" pitchFamily="34" charset="-120"/>
              </a:rPr>
              <a:t>壁癌，又稱白華、吐露，是指在</a:t>
            </a:r>
            <a:r>
              <a:rPr lang="zh-TW" altLang="en-US" sz="3200" b="1" dirty="0">
                <a:solidFill>
                  <a:srgbClr val="FF0000"/>
                </a:solidFill>
                <a:latin typeface="微軟正黑體" panose="020B0604030504040204" pitchFamily="34" charset="-120"/>
                <a:ea typeface="微軟正黑體" panose="020B0604030504040204" pitchFamily="34" charset="-120"/>
              </a:rPr>
              <a:t>水份</a:t>
            </a:r>
            <a:r>
              <a:rPr lang="zh-TW" altLang="en-US" sz="3200" b="1" dirty="0">
                <a:latin typeface="微軟正黑體" panose="020B0604030504040204" pitchFamily="34" charset="-120"/>
                <a:ea typeface="微軟正黑體" panose="020B0604030504040204" pitchFamily="34" charset="-120"/>
              </a:rPr>
              <a:t>進入混凝土、磚塊等材質中，可溶解的成份隨水溶解，在水份蒸發之後，析出白色的鹽類附著物質。</a:t>
            </a:r>
            <a:endParaRPr lang="zh-TW" altLang="en-US" sz="32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 name="標題 1">
            <a:extLst>
              <a:ext uri="{FF2B5EF4-FFF2-40B4-BE49-F238E27FC236}">
                <a16:creationId xmlns:a16="http://schemas.microsoft.com/office/drawing/2014/main" id="{08968186-EDB9-4210-8A50-CCC5E8EE086D}"/>
              </a:ext>
            </a:extLst>
          </p:cNvPr>
          <p:cNvSpPr txBox="1">
            <a:spLocks/>
          </p:cNvSpPr>
          <p:nvPr/>
        </p:nvSpPr>
        <p:spPr>
          <a:xfrm>
            <a:off x="982692" y="4656306"/>
            <a:ext cx="7344876"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200" b="1" dirty="0">
                <a:latin typeface="微軟正黑體" panose="020B0604030504040204" pitchFamily="34" charset="-120"/>
                <a:ea typeface="微軟正黑體" panose="020B0604030504040204" pitchFamily="34" charset="-120"/>
              </a:rPr>
              <a:t>其產生的原因相當複雜，因此工程界仍無法找出一勞永逸的防治方法，故以「壁癌」稱之。</a:t>
            </a:r>
            <a:endParaRPr lang="zh-TW" altLang="en-US" sz="32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矩形 3"/>
          <p:cNvSpPr/>
          <p:nvPr/>
        </p:nvSpPr>
        <p:spPr>
          <a:xfrm>
            <a:off x="3086199" y="826265"/>
            <a:ext cx="2954655" cy="646331"/>
          </a:xfrm>
          <a:prstGeom prst="rect">
            <a:avLst/>
          </a:prstGeom>
        </p:spPr>
        <p:txBody>
          <a:bodyPr wrap="none">
            <a:spAutoFit/>
          </a:bodyPr>
          <a:lstStyle/>
          <a:p>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維基百科</a:t>
            </a:r>
            <a:r>
              <a:rPr lang="en-US" altLang="zh-TW" sz="36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9555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8">
                                            <p:txEl>
                                              <p:pRg st="0" end="0"/>
                                            </p:txEl>
                                          </p:spTgt>
                                        </p:tgtEl>
                                      </p:cBhvr>
                                    </p:animEffect>
                                    <p:animScale>
                                      <p:cBhvr>
                                        <p:cTn id="14" dur="250"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 y="0"/>
            <a:ext cx="9144000" cy="6858000"/>
          </a:xfrm>
          <a:prstGeom prst="rect">
            <a:avLst/>
          </a:prstGeom>
        </p:spPr>
      </p:pic>
      <p:pic>
        <p:nvPicPr>
          <p:cNvPr id="5" name="圖片 4" descr="LOGO-橫-01.png"/>
          <p:cNvPicPr>
            <a:picLocks noChangeAspect="1"/>
          </p:cNvPicPr>
          <p:nvPr/>
        </p:nvPicPr>
        <p:blipFill>
          <a:blip r:embed="rId4" cstate="print"/>
          <a:stretch>
            <a:fillRect/>
          </a:stretch>
        </p:blipFill>
        <p:spPr>
          <a:xfrm>
            <a:off x="6419313" y="0"/>
            <a:ext cx="2724687" cy="920420"/>
          </a:xfrm>
          <a:prstGeom prst="rect">
            <a:avLst/>
          </a:prstGeom>
        </p:spPr>
      </p:pic>
      <p:sp>
        <p:nvSpPr>
          <p:cNvPr id="6" name="AutoShape 10" descr="ãæ°´ å¡éè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文字方塊 6"/>
          <p:cNvSpPr txBox="1"/>
          <p:nvPr/>
        </p:nvSpPr>
        <p:spPr>
          <a:xfrm>
            <a:off x="1115017" y="305079"/>
            <a:ext cx="4779476" cy="830997"/>
          </a:xfrm>
          <a:prstGeom prst="rect">
            <a:avLst/>
          </a:prstGeom>
          <a:noFill/>
        </p:spPr>
        <p:txBody>
          <a:bodyPr wrap="square" rtlCol="0">
            <a:spAutoFit/>
          </a:bodyPr>
          <a:lstStyle/>
          <a:p>
            <a:r>
              <a:rPr lang="zh-TW" altLang="en-US" sz="4800" b="1" dirty="0">
                <a:latin typeface="微軟正黑體" pitchFamily="34" charset="-120"/>
                <a:ea typeface="微軟正黑體" pitchFamily="34" charset="-120"/>
              </a:rPr>
              <a:t>壁癌形成圖</a:t>
            </a:r>
          </a:p>
        </p:txBody>
      </p:sp>
      <p:cxnSp>
        <p:nvCxnSpPr>
          <p:cNvPr id="8" name="直線接點 7"/>
          <p:cNvCxnSpPr/>
          <p:nvPr/>
        </p:nvCxnSpPr>
        <p:spPr>
          <a:xfrm>
            <a:off x="0" y="1136076"/>
            <a:ext cx="560363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631" y="984452"/>
            <a:ext cx="290862" cy="445988"/>
          </a:xfrm>
          <a:prstGeom prst="rect">
            <a:avLst/>
          </a:prstGeom>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57" y="215320"/>
            <a:ext cx="290862" cy="445988"/>
          </a:xfrm>
          <a:prstGeom prst="rect">
            <a:avLst/>
          </a:prstGeom>
        </p:spPr>
      </p:pic>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97" y="433753"/>
            <a:ext cx="145431" cy="222994"/>
          </a:xfrm>
          <a:prstGeom prst="rect">
            <a:avLst/>
          </a:prstGeom>
        </p:spPr>
      </p:pic>
      <p:pic>
        <p:nvPicPr>
          <p:cNvPr id="13" name="圖片 12" descr="一張含有 文字 的圖片&#10;&#10;自動產生的描述">
            <a:extLst>
              <a:ext uri="{FF2B5EF4-FFF2-40B4-BE49-F238E27FC236}">
                <a16:creationId xmlns:a16="http://schemas.microsoft.com/office/drawing/2014/main" id="{626B23BF-32CC-4DF5-9B81-AB1912E3EE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386" y="1626382"/>
            <a:ext cx="7543795" cy="5024609"/>
          </a:xfrm>
          <a:prstGeom prst="rect">
            <a:avLst/>
          </a:prstGeom>
        </p:spPr>
      </p:pic>
      <p:sp>
        <p:nvSpPr>
          <p:cNvPr id="12" name="矩形: 圓角 11">
            <a:extLst>
              <a:ext uri="{FF2B5EF4-FFF2-40B4-BE49-F238E27FC236}">
                <a16:creationId xmlns:a16="http://schemas.microsoft.com/office/drawing/2014/main" id="{05EE6253-8154-4D07-BD5B-C39CCC8FFE62}"/>
              </a:ext>
            </a:extLst>
          </p:cNvPr>
          <p:cNvSpPr/>
          <p:nvPr/>
        </p:nvSpPr>
        <p:spPr>
          <a:xfrm>
            <a:off x="3556932" y="1842038"/>
            <a:ext cx="1752582" cy="899581"/>
          </a:xfrm>
          <a:prstGeom prst="roundRect">
            <a:avLst/>
          </a:prstGeom>
          <a:solidFill>
            <a:srgbClr val="CECECE"/>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4" name="矩形 13">
            <a:extLst>
              <a:ext uri="{FF2B5EF4-FFF2-40B4-BE49-F238E27FC236}">
                <a16:creationId xmlns:a16="http://schemas.microsoft.com/office/drawing/2014/main" id="{CEE1435D-893C-43AC-9160-F6C47AB18F46}"/>
              </a:ext>
            </a:extLst>
          </p:cNvPr>
          <p:cNvSpPr/>
          <p:nvPr/>
        </p:nvSpPr>
        <p:spPr>
          <a:xfrm>
            <a:off x="5309514" y="1651549"/>
            <a:ext cx="2736304" cy="25553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dirty="0"/>
          </a:p>
        </p:txBody>
      </p:sp>
    </p:spTree>
    <p:extLst>
      <p:ext uri="{BB962C8B-B14F-4D97-AF65-F5344CB8AC3E}">
        <p14:creationId xmlns:p14="http://schemas.microsoft.com/office/powerpoint/2010/main" val="303023718"/>
      </p:ext>
    </p:extLst>
  </p:cSld>
  <p:clrMapOvr>
    <a:masterClrMapping/>
  </p:clrMapOvr>
</p:sld>
</file>

<file path=ppt/theme/theme1.xml><?xml version="1.0" encoding="utf-8"?>
<a:theme xmlns:a="http://schemas.openxmlformats.org/drawingml/2006/main" name="Office 主题">
  <a:themeElements>
    <a:clrScheme name="情绪管理">
      <a:dk1>
        <a:sysClr val="windowText" lastClr="000000"/>
      </a:dk1>
      <a:lt1>
        <a:sysClr val="window" lastClr="FFFFFF"/>
      </a:lt1>
      <a:dk2>
        <a:srgbClr val="44546A"/>
      </a:dk2>
      <a:lt2>
        <a:srgbClr val="E7E6E6"/>
      </a:lt2>
      <a:accent1>
        <a:srgbClr val="4AC8CF"/>
      </a:accent1>
      <a:accent2>
        <a:srgbClr val="E25C25"/>
      </a:accent2>
      <a:accent3>
        <a:srgbClr val="F2E143"/>
      </a:accent3>
      <a:accent4>
        <a:srgbClr val="1F314D"/>
      </a:accent4>
      <a:accent5>
        <a:srgbClr val="BDA028"/>
      </a:accent5>
      <a:accent6>
        <a:srgbClr val="D0CECE"/>
      </a:accent6>
      <a:hlink>
        <a:srgbClr val="0563C1"/>
      </a:hlink>
      <a:folHlink>
        <a:srgbClr val="954F72"/>
      </a:folHlink>
    </a:clrScheme>
    <a:fontScheme name="A微">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9461</TotalTime>
  <Words>2575</Words>
  <Application>Microsoft Office PowerPoint</Application>
  <PresentationFormat>如螢幕大小 (4:3)</PresentationFormat>
  <Paragraphs>208</Paragraphs>
  <Slides>23</Slides>
  <Notes>9</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23</vt:i4>
      </vt:variant>
    </vt:vector>
  </HeadingPairs>
  <TitlesOfParts>
    <vt:vector size="29" baseType="lpstr">
      <vt:lpstr>Adobe 繁黑體 Std B</vt:lpstr>
      <vt:lpstr>文鼎中圓</vt:lpstr>
      <vt:lpstr>微軟正黑體</vt:lpstr>
      <vt:lpstr>Arial</vt:lpstr>
      <vt:lpstr>Calibri</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Jason</dc:creator>
  <cp:lastModifiedBy>Cube Life</cp:lastModifiedBy>
  <cp:revision>472</cp:revision>
  <dcterms:created xsi:type="dcterms:W3CDTF">2017-06-15T07:12:22Z</dcterms:created>
  <dcterms:modified xsi:type="dcterms:W3CDTF">2021-03-30T02:57:10Z</dcterms:modified>
</cp:coreProperties>
</file>